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9" r:id="rId3"/>
    <p:sldId id="298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18" r:id="rId13"/>
    <p:sldId id="319" r:id="rId14"/>
    <p:sldId id="299" r:id="rId15"/>
    <p:sldId id="309" r:id="rId16"/>
    <p:sldId id="310" r:id="rId17"/>
    <p:sldId id="311" r:id="rId18"/>
    <p:sldId id="300" r:id="rId19"/>
    <p:sldId id="278" r:id="rId20"/>
    <p:sldId id="277" r:id="rId21"/>
    <p:sldId id="317" r:id="rId22"/>
    <p:sldId id="276" r:id="rId23"/>
    <p:sldId id="315" r:id="rId24"/>
    <p:sldId id="320" r:id="rId25"/>
    <p:sldId id="321" r:id="rId26"/>
    <p:sldId id="322" r:id="rId27"/>
    <p:sldId id="323" r:id="rId28"/>
    <p:sldId id="284" r:id="rId29"/>
    <p:sldId id="312" r:id="rId30"/>
    <p:sldId id="313" r:id="rId31"/>
    <p:sldId id="266" r:id="rId32"/>
    <p:sldId id="314" r:id="rId33"/>
    <p:sldId id="272" r:id="rId34"/>
    <p:sldId id="273" r:id="rId35"/>
    <p:sldId id="267" r:id="rId36"/>
    <p:sldId id="271" r:id="rId37"/>
    <p:sldId id="265" r:id="rId38"/>
    <p:sldId id="279" r:id="rId39"/>
    <p:sldId id="286" r:id="rId40"/>
    <p:sldId id="289" r:id="rId41"/>
    <p:sldId id="292" r:id="rId42"/>
    <p:sldId id="293" r:id="rId43"/>
    <p:sldId id="291" r:id="rId44"/>
    <p:sldId id="295" r:id="rId45"/>
    <p:sldId id="294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93" autoAdjust="0"/>
  </p:normalViewPr>
  <p:slideViewPr>
    <p:cSldViewPr snapToGrid="0">
      <p:cViewPr>
        <p:scale>
          <a:sx n="100" d="100"/>
          <a:sy n="100" d="100"/>
        </p:scale>
        <p:origin x="23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D76F8-3A1B-436A-9606-BB4DC690E923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45692-29B4-4A16-A366-1B2D8CD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36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292D9-37DA-47F6-9BEB-3FBCA456EF65}" type="datetimeFigureOut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57E2-29D1-4CB9-85F6-F6CE29619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98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857E2-29D1-4CB9-85F6-F6CE29619B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8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857E2-29D1-4CB9-85F6-F6CE29619B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9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小程序的开发模式是一种类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的模式，它的前端和一般的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的前端相似，但和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JavaScrpit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开发比起来的会简单很多，这点得益于小程序的实现原理和架构。下图是程序的基本架构图，它的上层分两个板块，一块是视图层，也是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，另一块是逻辑层，也就是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，这两层在两个不同的线里面进行处理，跟传统的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有根本性的差异。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时，如果逻辑里面有很复杂的处理，往往会导致界面出现卡顿的现象。小程序没有这个问题，如果没有调用渲染，不会导致界面的流程度下降。不过，由于视图层和逻辑层在不同的线程里面，这两层不能进行直接的交互，必须通过一些手段实现交互，微信采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JSBridge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的运行环境和原生系统的相互调用，当用户在界面上进行操作时候，会触发相关事件，传递到原生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，再到逻辑层。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857E2-29D1-4CB9-85F6-F6CE29619B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8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857E2-29D1-4CB9-85F6-F6CE29619BA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8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F272-7A47-4124-89E6-00AAA66C2E23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66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A7195-5125-49ED-8FA7-421B42767372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D268-555C-4402-81D5-F3F1E77895F1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9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060-0A34-4995-AB02-E154DF034FCC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51B1-FAD3-42B9-B2A4-690FFB0FA0DA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68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B0DE-1D4E-496F-A22C-3F7E255F0763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3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4305-21A0-4170-9B45-C19129442BE2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0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22B1-1736-497D-896D-6C94EED8C883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2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6669-C956-4553-8C68-5FA359DE57CC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BA3A0-CD7B-450E-9DC1-06AA98785A80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3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6AC7A-91E0-4BD6-B7AB-0CA4A53D69AC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7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F720E-DB32-4E5D-A560-7645F5B906F7}" type="datetime1">
              <a:rPr lang="zh-CN" altLang="en-US" smtClean="0"/>
              <a:t>2018/7/20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梵讯网络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1599-A080-453C-8270-FF6E314C3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4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65306;https:/mp.weixin.qq.com/debug/cgi-bin/webdebugger/download?from=mpwiki&amp;os=x6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mp.weixin.qq.com/debug/cgi-bin/webdebugger/download?from=mpwiki&amp;os=darwin" TargetMode="External"/><Relationship Id="rId4" Type="http://schemas.openxmlformats.org/officeDocument/2006/relationships/hyperlink" Target="https://mp.weixin.qq.com/debug/cgi-bin/webdebugger/download?from=mpwiki&amp;os=x8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p.weixin.qq.com/wiki?t=resource/res_main&amp;id=mp1433401084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p.weixin.qq.com/wiki?t=resource/res_main&amp;id=mp1421141115" TargetMode="External"/><Relationship Id="rId5" Type="http://schemas.openxmlformats.org/officeDocument/2006/relationships/hyperlink" Target="https://mp.weixin.qq.com/wiki?t=resource/res_main&amp;id=mp1421140842" TargetMode="External"/><Relationship Id="rId4" Type="http://schemas.openxmlformats.org/officeDocument/2006/relationships/hyperlink" Target="mailto:fanxunweizhan@163.com" TargetMode="External"/><Relationship Id="rId9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2team/wxapp-marke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wiki?t=resource/res_main&amp;id=mp142114083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weixin.qq.com/cgiin/token?grant_type=client_credential&amp;appid=APPID&amp;secret=APPSECRET&#65307;7200s" TargetMode="External"/><Relationship Id="rId4" Type="http://schemas.openxmlformats.org/officeDocument/2006/relationships/hyperlink" Target="https://open.weixin.qq.com/cgi-bin/showdocument?action=dir_list&amp;t=resource/res_list&amp;verify=1&amp;id=open1419318459&amp;token=bcb36a33921dad0c7595eae1c8b2c1961e9d2778&amp;lang=zh_C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cgi-bin/frame?t=home/app_tmpl&amp;lang=zh_CN&amp;token=bcb36a33921dad0c7595eae1c8b2c1961e9d27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cgi-bin/frame?t=home/web_tmpl&amp;lang=zh_CN&amp;token=bcb36a33921dad0c7595eae1c8b2c1961e9d27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://esuwww.fooww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weixin.qq.com/cgi-bin/frame?t=home/mp_tmpl&amp;lang=zh_CN&amp;token=bcb36a33921dad0c7595eae1c8b2c1961e9d27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947210"/>
            <a:chOff x="630686" y="215655"/>
            <a:chExt cx="11397750" cy="6947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86" y="215655"/>
              <a:ext cx="11397749" cy="694721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992" y="6080026"/>
              <a:ext cx="1917444" cy="654881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774263" y="132956"/>
            <a:ext cx="461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信开发分享会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4946" y="1221276"/>
            <a:ext cx="306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2018.7.20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张艳丽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211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276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第三方平台开发</a:t>
            </a:r>
            <a:endParaRPr lang="en-US" altLang="zh-CN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注册第三方平台，并申请权限集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公众号管理员扫码选择权限集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第三</a:t>
            </a:r>
            <a:r>
              <a:rPr lang="zh-CN" altLang="en-US" sz="1400" dirty="0" smtClean="0"/>
              <a:t>方平台通过</a:t>
            </a:r>
            <a:r>
              <a:rPr lang="en-US" altLang="zh-CN" sz="1400" dirty="0" smtClean="0"/>
              <a:t>token</a:t>
            </a:r>
            <a:r>
              <a:rPr lang="zh-CN" altLang="en-US" sz="1400" dirty="0" smtClean="0"/>
              <a:t>调用权限集</a:t>
            </a:r>
            <a:r>
              <a:rPr lang="en-US" altLang="zh-CN" sz="1400" dirty="0" err="1" smtClean="0"/>
              <a:t>api</a:t>
            </a:r>
            <a:r>
              <a:rPr lang="zh-CN" altLang="en-US" sz="1400" dirty="0" smtClean="0"/>
              <a:t>代小程序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公众号实现开发功能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示例：公众号授权给</a:t>
            </a:r>
            <a:r>
              <a:rPr lang="en-US" altLang="zh-CN" sz="1400" dirty="0" smtClean="0"/>
              <a:t>【</a:t>
            </a:r>
            <a:r>
              <a:rPr lang="zh-CN" altLang="en-US" sz="1400" dirty="0" smtClean="0"/>
              <a:t>上海梵讯</a:t>
            </a:r>
            <a:r>
              <a:rPr lang="en-US" altLang="zh-CN" sz="1400" dirty="0" smtClean="0"/>
              <a:t>】</a:t>
            </a:r>
            <a:r>
              <a:rPr lang="zh-CN" altLang="en-US" sz="1400" dirty="0" smtClean="0"/>
              <a:t>代替菜单设置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示例：小程序授权给</a:t>
            </a:r>
            <a:r>
              <a:rPr lang="en-US" altLang="zh-CN" sz="1400" dirty="0" smtClean="0"/>
              <a:t>【</a:t>
            </a:r>
            <a:r>
              <a:rPr lang="zh-CN" altLang="en-US" sz="1400" dirty="0" smtClean="0"/>
              <a:t>上海梵讯</a:t>
            </a:r>
            <a:r>
              <a:rPr lang="en-US" altLang="zh-CN" sz="1400" dirty="0" smtClean="0"/>
              <a:t>】</a:t>
            </a:r>
            <a:r>
              <a:rPr lang="zh-CN" altLang="en-US" sz="1400" dirty="0" smtClean="0"/>
              <a:t>代替开发小程序并上传小程序代码</a:t>
            </a:r>
            <a:endParaRPr lang="en-US" altLang="zh-CN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01" y="956164"/>
            <a:ext cx="4116632" cy="5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360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1.</a:t>
            </a:r>
            <a:r>
              <a:rPr lang="zh-CN" altLang="en-US" sz="1600" dirty="0"/>
              <a:t>移动应用</a:t>
            </a:r>
            <a:r>
              <a:rPr lang="zh-CN" altLang="en-US" sz="1600" dirty="0" smtClean="0"/>
              <a:t>开发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应用内</a:t>
            </a:r>
            <a:r>
              <a:rPr lang="zh-CN" altLang="en-US" sz="1400" dirty="0" smtClean="0">
                <a:solidFill>
                  <a:srgbClr val="00B050"/>
                </a:solidFill>
              </a:rPr>
              <a:t>登录</a:t>
            </a:r>
            <a:r>
              <a:rPr lang="zh-CN" altLang="en-US" sz="1400" dirty="0" smtClean="0"/>
              <a:t>，分享</a:t>
            </a:r>
            <a:r>
              <a:rPr lang="zh-CN" altLang="en-US" sz="1400" dirty="0" smtClean="0"/>
              <a:t>，</a:t>
            </a:r>
            <a:r>
              <a:rPr lang="zh-CN" altLang="en-US" sz="1400" dirty="0" smtClean="0"/>
              <a:t>支付</a:t>
            </a:r>
            <a:r>
              <a:rPr lang="zh-CN" altLang="en-US" sz="1400" dirty="0" smtClean="0"/>
              <a:t>等功能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网站应用开发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微信用户</a:t>
            </a:r>
            <a:r>
              <a:rPr lang="zh-CN" altLang="en-US" sz="1400" dirty="0" smtClean="0">
                <a:solidFill>
                  <a:srgbClr val="00B050"/>
                </a:solidFill>
              </a:rPr>
              <a:t>扫码登录</a:t>
            </a:r>
            <a:r>
              <a:rPr lang="zh-CN" altLang="en-US" sz="1400" dirty="0" smtClean="0"/>
              <a:t>网站，获取用户信息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公众账号开发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多个公众号绑定到一个平台，用户</a:t>
            </a:r>
            <a:r>
              <a:rPr lang="zh-CN" altLang="en-US" sz="1400" dirty="0" smtClean="0">
                <a:solidFill>
                  <a:srgbClr val="00B050"/>
                </a:solidFill>
              </a:rPr>
              <a:t>公号授权登录</a:t>
            </a:r>
            <a:r>
              <a:rPr lang="zh-CN" altLang="en-US" sz="1400" dirty="0" smtClean="0"/>
              <a:t>网站，获取用户信息。同一</a:t>
            </a:r>
            <a:r>
              <a:rPr lang="zh-CN" altLang="en-US" sz="1400" dirty="0" smtClean="0"/>
              <a:t>用户</a:t>
            </a:r>
            <a:r>
              <a:rPr lang="en-US" altLang="zh-CN" sz="1400" dirty="0" smtClean="0"/>
              <a:t>123</a:t>
            </a:r>
            <a:r>
              <a:rPr lang="zh-CN" altLang="en-US" sz="1400" dirty="0" smtClean="0"/>
              <a:t>下同</a:t>
            </a:r>
            <a:r>
              <a:rPr lang="en-US" altLang="zh-CN" sz="1400" dirty="0" smtClean="0"/>
              <a:t>UnionID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第三方平台开发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公众号或小程序授权给第三方平台</a:t>
            </a:r>
            <a:r>
              <a:rPr lang="zh-CN" altLang="en-US" sz="1400" dirty="0" smtClean="0"/>
              <a:t>，通过</a:t>
            </a:r>
            <a:r>
              <a:rPr lang="en-US" altLang="zh-CN" sz="1400" dirty="0" err="1" smtClean="0"/>
              <a:t>api</a:t>
            </a:r>
            <a:r>
              <a:rPr lang="zh-CN" altLang="en-US" sz="1400" dirty="0" smtClean="0"/>
              <a:t>，</a:t>
            </a:r>
            <a:r>
              <a:rPr lang="zh-CN" altLang="en-US" sz="1400" dirty="0" smtClean="0">
                <a:solidFill>
                  <a:srgbClr val="00B050"/>
                </a:solidFill>
              </a:rPr>
              <a:t>代实现</a:t>
            </a:r>
            <a:r>
              <a:rPr lang="zh-CN" altLang="en-US" sz="1400" dirty="0" smtClean="0"/>
              <a:t>开发或者设置功能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梵讯用户登录</a:t>
            </a:r>
            <a:r>
              <a:rPr lang="zh-CN" altLang="en-US" sz="1400" dirty="0" smtClean="0"/>
              <a:t>：</a:t>
            </a:r>
            <a:r>
              <a:rPr lang="zh-CN" altLang="en-US" sz="1400" dirty="0" smtClean="0"/>
              <a:t>项目：</a:t>
            </a:r>
            <a:r>
              <a:rPr lang="en-US" altLang="zh-CN" sz="1400" dirty="0" smtClean="0"/>
              <a:t>365Fangxun\</a:t>
            </a:r>
            <a:r>
              <a:rPr lang="en-US" altLang="zh-CN" sz="1400" dirty="0" err="1" smtClean="0"/>
              <a:t>FangxunSrc-WebBranch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WebFoowwUsers</a:t>
            </a:r>
            <a:r>
              <a:rPr lang="en-US" altLang="zh-CN" sz="1400" dirty="0" smtClean="0"/>
              <a:t>    </a:t>
            </a:r>
            <a:r>
              <a:rPr lang="zh-CN" altLang="en-US" sz="1400" dirty="0" smtClean="0"/>
              <a:t>域名：</a:t>
            </a:r>
            <a:r>
              <a:rPr lang="en-US" altLang="zh-CN" sz="1400" dirty="0" smtClean="0"/>
              <a:t>user.fooww.com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梵讯第三方平台</a:t>
            </a:r>
            <a:r>
              <a:rPr lang="zh-CN" altLang="en-US" sz="1400" dirty="0" smtClean="0"/>
              <a:t>：项目：</a:t>
            </a:r>
            <a:r>
              <a:rPr lang="en-US" altLang="zh-CN" sz="1400" dirty="0" smtClean="0"/>
              <a:t>365Fangxun\</a:t>
            </a:r>
            <a:r>
              <a:rPr lang="en-US" altLang="zh-CN" sz="1400" dirty="0" err="1" smtClean="0"/>
              <a:t>FangxunSrc-WebBranch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WebWeizhanWeixinGateway</a:t>
            </a:r>
            <a:r>
              <a:rPr lang="en-US" altLang="zh-CN" sz="1400" dirty="0" smtClean="0"/>
              <a:t>  </a:t>
            </a:r>
            <a:r>
              <a:rPr lang="zh-CN" altLang="en-US" sz="1400" dirty="0" smtClean="0"/>
              <a:t>域名：</a:t>
            </a:r>
            <a:r>
              <a:rPr lang="en-US" altLang="zh-CN" sz="1400" dirty="0" smtClean="0"/>
              <a:t>wx.fooww.com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28410982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16"/>
            <a:ext cx="12191999" cy="685719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9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梵讯用户登录</a:t>
            </a:r>
            <a:r>
              <a:rPr lang="zh-CN" altLang="en-US" sz="1400" dirty="0" smtClean="0"/>
              <a:t>：</a:t>
            </a:r>
            <a:r>
              <a:rPr lang="zh-CN" altLang="en-US" sz="1400" dirty="0" smtClean="0"/>
              <a:t>项目：</a:t>
            </a:r>
            <a:r>
              <a:rPr lang="en-US" altLang="zh-CN" sz="1400" dirty="0" smtClean="0"/>
              <a:t>365Fangxun\</a:t>
            </a:r>
            <a:r>
              <a:rPr lang="en-US" altLang="zh-CN" sz="1400" dirty="0" err="1" smtClean="0"/>
              <a:t>FangxunSrc-WebBranch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WebFoowwUsers</a:t>
            </a:r>
            <a:r>
              <a:rPr lang="en-US" altLang="zh-CN" sz="1400" dirty="0" smtClean="0"/>
              <a:t>    </a:t>
            </a:r>
            <a:r>
              <a:rPr lang="zh-CN" altLang="en-US" sz="1400" dirty="0" smtClean="0"/>
              <a:t>域名：</a:t>
            </a:r>
            <a:r>
              <a:rPr lang="en-US" altLang="zh-CN" sz="1400" dirty="0" smtClean="0"/>
              <a:t>user.fooww.com</a:t>
            </a:r>
            <a:br>
              <a:rPr lang="en-US" altLang="zh-CN" sz="1400" dirty="0" smtClean="0"/>
            </a:br>
            <a:endParaRPr lang="en-US" altLang="zh-CN" sz="1400" dirty="0" smtClean="0"/>
          </a:p>
        </p:txBody>
      </p:sp>
      <p:sp>
        <p:nvSpPr>
          <p:cNvPr id="2" name="圆角矩形 1"/>
          <p:cNvSpPr/>
          <p:nvPr/>
        </p:nvSpPr>
        <p:spPr>
          <a:xfrm>
            <a:off x="1915115" y="3758598"/>
            <a:ext cx="2440071" cy="5264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r>
              <a:rPr lang="en-US" altLang="zh-CN" dirty="0" smtClean="0"/>
              <a:t>ser.fooww.com login 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61865" y="1981833"/>
            <a:ext cx="2251545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微站的公众号登录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566918" y="1983073"/>
            <a:ext cx="2397299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企业网站的扫码登录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388627" y="1983073"/>
            <a:ext cx="1283361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</a:t>
            </a:r>
            <a:r>
              <a:rPr lang="zh-CN" altLang="en-US" dirty="0" smtClean="0"/>
              <a:t>聊登录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306616" y="2795020"/>
            <a:ext cx="1250053" cy="47730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微信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86726" y="4983831"/>
            <a:ext cx="2475348" cy="4575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city.fooww.com 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306616" y="4983832"/>
            <a:ext cx="2327564" cy="4575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city.fooww.com </a:t>
            </a:r>
            <a:r>
              <a:rPr lang="en-US" altLang="zh-CN" dirty="0" err="1" smtClean="0"/>
              <a:t>brige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359885" y="6012875"/>
            <a:ext cx="1911927" cy="4433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Visit </a:t>
            </a:r>
            <a:r>
              <a:rPr lang="en-US" altLang="zh-CN" dirty="0" err="1" smtClean="0"/>
              <a:t>Ui.lgoin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16" idx="0"/>
          </p:cNvCxnSpPr>
          <p:nvPr/>
        </p:nvCxnSpPr>
        <p:spPr>
          <a:xfrm flipH="1" flipV="1">
            <a:off x="1565401" y="5454124"/>
            <a:ext cx="1750448" cy="5587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724400" y="4313398"/>
            <a:ext cx="1384000" cy="6331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391889" y="3305004"/>
            <a:ext cx="495324" cy="48457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8870204" y="1941926"/>
            <a:ext cx="2397299" cy="4853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周年庆公众号登录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4843393" y="3727027"/>
            <a:ext cx="2848210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User.fooww.com callback</a:t>
            </a:r>
            <a:endParaRPr lang="zh-CN" altLang="en-US" dirty="0"/>
          </a:p>
        </p:txBody>
      </p:sp>
      <p:cxnSp>
        <p:nvCxnSpPr>
          <p:cNvPr id="32" name="直接箭头连接符 31"/>
          <p:cNvCxnSpPr>
            <a:endCxn id="30" idx="0"/>
          </p:cNvCxnSpPr>
          <p:nvPr/>
        </p:nvCxnSpPr>
        <p:spPr>
          <a:xfrm>
            <a:off x="4016865" y="3305004"/>
            <a:ext cx="2250633" cy="4220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2" idx="0"/>
          </p:cNvCxnSpPr>
          <p:nvPr/>
        </p:nvCxnSpPr>
        <p:spPr>
          <a:xfrm flipH="1">
            <a:off x="4470398" y="4213751"/>
            <a:ext cx="1797100" cy="7700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3563332" y="5455510"/>
            <a:ext cx="907066" cy="52186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流程图: 终止 66"/>
          <p:cNvSpPr/>
          <p:nvPr/>
        </p:nvSpPr>
        <p:spPr>
          <a:xfrm rot="1090438">
            <a:off x="1440874" y="5616955"/>
            <a:ext cx="1099126" cy="40870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1</a:t>
            </a:r>
            <a:r>
              <a:rPr lang="zh-CN" altLang="en-US" sz="1200" dirty="0" smtClean="0">
                <a:solidFill>
                  <a:schemeClr val="tx1"/>
                </a:solidFill>
              </a:rPr>
              <a:t>发起请求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流程图: 终止 68"/>
          <p:cNvSpPr/>
          <p:nvPr/>
        </p:nvSpPr>
        <p:spPr>
          <a:xfrm rot="20026255">
            <a:off x="1199660" y="4462700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2 </a:t>
            </a:r>
            <a:r>
              <a:rPr lang="zh-CN" altLang="en-US" sz="1200" dirty="0" smtClean="0">
                <a:solidFill>
                  <a:schemeClr val="tx1"/>
                </a:solidFill>
              </a:rPr>
              <a:t>网站登录代理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流程图: 终止 72"/>
          <p:cNvSpPr/>
          <p:nvPr/>
        </p:nvSpPr>
        <p:spPr>
          <a:xfrm rot="20242035">
            <a:off x="2441353" y="3321677"/>
            <a:ext cx="1478730" cy="347903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3 </a:t>
            </a:r>
            <a:r>
              <a:rPr lang="zh-CN" altLang="en-US" sz="1200" dirty="0" smtClean="0">
                <a:solidFill>
                  <a:schemeClr val="tx1"/>
                </a:solidFill>
              </a:rPr>
              <a:t>授权域登录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下箭头 76"/>
          <p:cNvSpPr/>
          <p:nvPr/>
        </p:nvSpPr>
        <p:spPr>
          <a:xfrm>
            <a:off x="3639551" y="2462124"/>
            <a:ext cx="377314" cy="332896"/>
          </a:xfrm>
          <a:prstGeom prst="down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8" name="流程图: 终止 77"/>
          <p:cNvSpPr/>
          <p:nvPr/>
        </p:nvSpPr>
        <p:spPr>
          <a:xfrm rot="675483">
            <a:off x="4679722" y="3172801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4 </a:t>
            </a:r>
            <a:r>
              <a:rPr lang="zh-CN" altLang="en-US" sz="1200" dirty="0" smtClean="0">
                <a:solidFill>
                  <a:schemeClr val="tx1"/>
                </a:solidFill>
              </a:rPr>
              <a:t>授权回调域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流程图: 终止 78"/>
          <p:cNvSpPr/>
          <p:nvPr/>
        </p:nvSpPr>
        <p:spPr>
          <a:xfrm rot="20268669">
            <a:off x="4817164" y="4464974"/>
            <a:ext cx="188269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en-US" altLang="zh-CN" sz="1200" dirty="0" smtClean="0">
                <a:solidFill>
                  <a:schemeClr val="tx1"/>
                </a:solidFill>
              </a:rPr>
              <a:t> </a:t>
            </a:r>
            <a:r>
              <a:rPr lang="zh-CN" altLang="en-US" sz="1200" dirty="0" smtClean="0">
                <a:solidFill>
                  <a:schemeClr val="tx1"/>
                </a:solidFill>
              </a:rPr>
              <a:t>网站登录回调连接桥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流程图: 终止 83"/>
          <p:cNvSpPr/>
          <p:nvPr/>
        </p:nvSpPr>
        <p:spPr>
          <a:xfrm rot="20213528">
            <a:off x="3578357" y="5531072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6 </a:t>
            </a:r>
            <a:r>
              <a:rPr lang="zh-CN" altLang="en-US" sz="1200" dirty="0" smtClean="0">
                <a:solidFill>
                  <a:schemeClr val="tx1"/>
                </a:solidFill>
              </a:rPr>
              <a:t>用户信息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2418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86"/>
            <a:ext cx="12191999" cy="685719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101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梵讯第三方平台</a:t>
            </a:r>
            <a:r>
              <a:rPr lang="zh-CN" altLang="en-US" sz="1400" dirty="0" smtClean="0"/>
              <a:t>：项目：</a:t>
            </a:r>
            <a:r>
              <a:rPr lang="en-US" altLang="zh-CN" sz="1400" dirty="0" smtClean="0"/>
              <a:t>365Fangxun\</a:t>
            </a:r>
            <a:r>
              <a:rPr lang="en-US" altLang="zh-CN" sz="1400" dirty="0" err="1" smtClean="0"/>
              <a:t>FangxunSrc-WebBranch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WebWeizhanWeixinGateway</a:t>
            </a:r>
            <a:r>
              <a:rPr lang="en-US" altLang="zh-CN" sz="1400" dirty="0" smtClean="0"/>
              <a:t>  </a:t>
            </a:r>
            <a:r>
              <a:rPr lang="zh-CN" altLang="en-US" sz="1400" dirty="0" smtClean="0"/>
              <a:t>域名：</a:t>
            </a:r>
            <a:r>
              <a:rPr lang="en-US" altLang="zh-CN" sz="1400" dirty="0" smtClean="0"/>
              <a:t>wx.fooww.com</a:t>
            </a:r>
            <a:br>
              <a:rPr lang="en-US" altLang="zh-CN" sz="1400" dirty="0" smtClean="0"/>
            </a:br>
            <a:endParaRPr lang="en-US" altLang="zh-CN" sz="1400" dirty="0" smtClean="0"/>
          </a:p>
        </p:txBody>
      </p:sp>
      <p:sp>
        <p:nvSpPr>
          <p:cNvPr id="2" name="圆角矩形 1"/>
          <p:cNvSpPr/>
          <p:nvPr/>
        </p:nvSpPr>
        <p:spPr>
          <a:xfrm>
            <a:off x="1915115" y="3758598"/>
            <a:ext cx="2440071" cy="5264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运营者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61865" y="1981833"/>
            <a:ext cx="2251545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公众号平台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566918" y="1983073"/>
            <a:ext cx="2397299" cy="48029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小程序平台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134101" y="5224164"/>
            <a:ext cx="3112835" cy="43488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②</a:t>
            </a:r>
            <a:r>
              <a:rPr lang="en-US" altLang="zh-CN" sz="1400" dirty="0" err="1" smtClean="0"/>
              <a:t>Wx.fooww.comApi</a:t>
            </a:r>
            <a:r>
              <a:rPr lang="zh-CN" altLang="en-US" sz="1400" dirty="0" smtClean="0"/>
              <a:t>接口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3306616" y="2795020"/>
            <a:ext cx="1250053" cy="47730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微信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86726" y="4983831"/>
            <a:ext cx="2475348" cy="4575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wx.fooww.com</a:t>
            </a:r>
            <a:endParaRPr lang="zh-CN" altLang="en-US" sz="1600" dirty="0"/>
          </a:p>
        </p:txBody>
      </p:sp>
      <p:sp>
        <p:nvSpPr>
          <p:cNvPr id="12" name="圆角矩形 11"/>
          <p:cNvSpPr/>
          <p:nvPr/>
        </p:nvSpPr>
        <p:spPr>
          <a:xfrm>
            <a:off x="4116018" y="4918679"/>
            <a:ext cx="2679406" cy="4575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wx</a:t>
            </a:r>
            <a:r>
              <a:rPr lang="en-US" altLang="zh-CN" dirty="0" smtClean="0"/>
              <a:t>.fooww.com callback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359885" y="6012875"/>
            <a:ext cx="1911927" cy="4433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公众账号授权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16" idx="0"/>
          </p:cNvCxnSpPr>
          <p:nvPr/>
        </p:nvCxnSpPr>
        <p:spPr>
          <a:xfrm flipH="1" flipV="1">
            <a:off x="1565401" y="5454124"/>
            <a:ext cx="1750448" cy="5587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1" idx="0"/>
          </p:cNvCxnSpPr>
          <p:nvPr/>
        </p:nvCxnSpPr>
        <p:spPr>
          <a:xfrm flipV="1">
            <a:off x="1724400" y="4350707"/>
            <a:ext cx="1384000" cy="6331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391889" y="3305004"/>
            <a:ext cx="495324" cy="48457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6043419" y="5973074"/>
            <a:ext cx="2397299" cy="4853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①</a:t>
            </a:r>
            <a:r>
              <a:rPr lang="en-US" altLang="zh-CN" sz="1400" dirty="0" err="1" smtClean="0"/>
              <a:t>ui</a:t>
            </a:r>
            <a:r>
              <a:rPr lang="zh-CN" altLang="en-US" sz="1400" dirty="0" smtClean="0"/>
              <a:t>用户自定义接口数据</a:t>
            </a:r>
            <a:endParaRPr lang="zh-CN" altLang="en-US" sz="1400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912919" y="3333075"/>
            <a:ext cx="1355951" cy="16119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流程图: 终止 66"/>
          <p:cNvSpPr/>
          <p:nvPr/>
        </p:nvSpPr>
        <p:spPr>
          <a:xfrm rot="1090438">
            <a:off x="1436981" y="5641293"/>
            <a:ext cx="1255190" cy="40870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1</a:t>
            </a:r>
            <a:r>
              <a:rPr lang="zh-CN" altLang="en-US" sz="1200" dirty="0" smtClean="0">
                <a:solidFill>
                  <a:schemeClr val="tx1"/>
                </a:solidFill>
              </a:rPr>
              <a:t>引导用户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流程图: 终止 68"/>
          <p:cNvSpPr/>
          <p:nvPr/>
        </p:nvSpPr>
        <p:spPr>
          <a:xfrm rot="19788466">
            <a:off x="1199660" y="4462700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2 </a:t>
            </a:r>
            <a:r>
              <a:rPr lang="zh-CN" altLang="en-US" sz="1200" dirty="0" smtClean="0">
                <a:solidFill>
                  <a:schemeClr val="tx1"/>
                </a:solidFill>
              </a:rPr>
              <a:t>发起授权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流程图: 终止 72"/>
          <p:cNvSpPr/>
          <p:nvPr/>
        </p:nvSpPr>
        <p:spPr>
          <a:xfrm rot="20242035">
            <a:off x="2441353" y="3321677"/>
            <a:ext cx="1478730" cy="347903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3 </a:t>
            </a:r>
            <a:r>
              <a:rPr lang="zh-CN" altLang="en-US" sz="1200" dirty="0" smtClean="0">
                <a:solidFill>
                  <a:schemeClr val="tx1"/>
                </a:solidFill>
              </a:rPr>
              <a:t>同意授权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下箭头 76"/>
          <p:cNvSpPr/>
          <p:nvPr/>
        </p:nvSpPr>
        <p:spPr>
          <a:xfrm>
            <a:off x="3639551" y="2462124"/>
            <a:ext cx="377314" cy="332896"/>
          </a:xfrm>
          <a:prstGeom prst="down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9" name="流程图: 终止 78"/>
          <p:cNvSpPr/>
          <p:nvPr/>
        </p:nvSpPr>
        <p:spPr>
          <a:xfrm rot="2761412">
            <a:off x="3689404" y="3750259"/>
            <a:ext cx="1929895" cy="37626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4 ticket</a:t>
            </a:r>
            <a:r>
              <a:rPr lang="zh-CN" altLang="en-US" sz="1200" dirty="0" smtClean="0">
                <a:solidFill>
                  <a:schemeClr val="tx1"/>
                </a:solidFill>
              </a:rPr>
              <a:t>授权回调域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891754" y="2968901"/>
            <a:ext cx="1489435" cy="4575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账号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池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242068" y="4021834"/>
            <a:ext cx="1429920" cy="11879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终止 40"/>
          <p:cNvSpPr/>
          <p:nvPr/>
        </p:nvSpPr>
        <p:spPr>
          <a:xfrm rot="2936456">
            <a:off x="4475560" y="3927500"/>
            <a:ext cx="1884069" cy="37626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en-US" altLang="zh-CN" sz="1200" dirty="0" smtClean="0">
                <a:solidFill>
                  <a:schemeClr val="tx1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appid+ticket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endCxn id="34" idx="1"/>
          </p:cNvCxnSpPr>
          <p:nvPr/>
        </p:nvCxnSpPr>
        <p:spPr>
          <a:xfrm>
            <a:off x="4619173" y="3058178"/>
            <a:ext cx="1272581" cy="1394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465612" y="3197656"/>
            <a:ext cx="6263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91986" y="3197656"/>
            <a:ext cx="0" cy="591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6636471" y="3789577"/>
            <a:ext cx="14555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6636471" y="3426411"/>
            <a:ext cx="0" cy="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终止 67"/>
          <p:cNvSpPr/>
          <p:nvPr/>
        </p:nvSpPr>
        <p:spPr>
          <a:xfrm rot="239617">
            <a:off x="4448851" y="2684732"/>
            <a:ext cx="1884069" cy="37626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6</a:t>
            </a:r>
            <a:r>
              <a:rPr lang="en-US" altLang="zh-CN" sz="1200" dirty="0" smtClean="0">
                <a:solidFill>
                  <a:schemeClr val="tx1"/>
                </a:solidFill>
              </a:rPr>
              <a:t> </a:t>
            </a:r>
            <a:r>
              <a:rPr lang="zh-CN" altLang="en-US" sz="1200" dirty="0" smtClean="0">
                <a:solidFill>
                  <a:schemeClr val="tx1"/>
                </a:solidFill>
              </a:rPr>
              <a:t>得到</a:t>
            </a:r>
            <a:r>
              <a:rPr lang="en-US" altLang="zh-CN" sz="1200" dirty="0" smtClean="0">
                <a:solidFill>
                  <a:schemeClr val="tx1"/>
                </a:solidFill>
              </a:rPr>
              <a:t>token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流程图: 终止 69"/>
          <p:cNvSpPr/>
          <p:nvPr/>
        </p:nvSpPr>
        <p:spPr>
          <a:xfrm rot="239617">
            <a:off x="6364062" y="3440448"/>
            <a:ext cx="1884069" cy="37626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定期刷新</a:t>
            </a:r>
            <a:r>
              <a:rPr lang="en-US" altLang="zh-CN" sz="1200" dirty="0" smtClean="0">
                <a:solidFill>
                  <a:schemeClr val="tx1"/>
                </a:solidFill>
              </a:rPr>
              <a:t>token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6145640" y="3432285"/>
            <a:ext cx="2113306" cy="18177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7095702" y="5733499"/>
            <a:ext cx="1163244" cy="25586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4416829" y="3362183"/>
            <a:ext cx="1355951" cy="16119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终止 80"/>
          <p:cNvSpPr/>
          <p:nvPr/>
        </p:nvSpPr>
        <p:spPr>
          <a:xfrm rot="2432981">
            <a:off x="6072847" y="4209356"/>
            <a:ext cx="1914388" cy="306538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8 </a:t>
            </a:r>
            <a:r>
              <a:rPr lang="zh-CN" altLang="en-US" sz="1200" dirty="0" smtClean="0">
                <a:solidFill>
                  <a:schemeClr val="tx1"/>
                </a:solidFill>
              </a:rPr>
              <a:t>获取最新</a:t>
            </a:r>
            <a:r>
              <a:rPr lang="en-US" altLang="zh-CN" sz="1200" dirty="0" smtClean="0">
                <a:solidFill>
                  <a:schemeClr val="tx1"/>
                </a:solidFill>
              </a:rPr>
              <a:t>token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流程图: 终止 81"/>
          <p:cNvSpPr/>
          <p:nvPr/>
        </p:nvSpPr>
        <p:spPr>
          <a:xfrm rot="2432981">
            <a:off x="7038048" y="4361756"/>
            <a:ext cx="1914388" cy="306538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9  </a:t>
            </a:r>
            <a:r>
              <a:rPr lang="zh-CN" altLang="en-US" sz="1200" dirty="0" smtClean="0">
                <a:solidFill>
                  <a:schemeClr val="tx1"/>
                </a:solidFill>
              </a:rPr>
              <a:t>返回</a:t>
            </a:r>
            <a:r>
              <a:rPr lang="en-US" altLang="zh-CN" sz="1200" dirty="0" smtClean="0">
                <a:solidFill>
                  <a:schemeClr val="tx1"/>
                </a:solidFill>
              </a:rPr>
              <a:t>token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流程图: 终止 82"/>
          <p:cNvSpPr/>
          <p:nvPr/>
        </p:nvSpPr>
        <p:spPr>
          <a:xfrm rot="20801349">
            <a:off x="6302782" y="5407194"/>
            <a:ext cx="1255190" cy="408701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7 </a:t>
            </a:r>
            <a:r>
              <a:rPr lang="zh-CN" altLang="en-US" sz="1200" dirty="0" smtClean="0">
                <a:solidFill>
                  <a:schemeClr val="tx1"/>
                </a:solidFill>
              </a:rPr>
              <a:t>引导用户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0416619" y="4103943"/>
            <a:ext cx="1321323" cy="43488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小程序代实现</a:t>
            </a:r>
            <a:endParaRPr lang="zh-CN" altLang="en-US" sz="1400" dirty="0"/>
          </a:p>
        </p:txBody>
      </p:sp>
      <p:sp>
        <p:nvSpPr>
          <p:cNvPr id="87" name="圆角矩形 86"/>
          <p:cNvSpPr/>
          <p:nvPr/>
        </p:nvSpPr>
        <p:spPr>
          <a:xfrm>
            <a:off x="8964891" y="4096087"/>
            <a:ext cx="1351175" cy="43488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3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2000000" scaled="0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公众号代实现</a:t>
            </a:r>
            <a:endParaRPr lang="zh-CN" altLang="en-US" sz="1400" dirty="0"/>
          </a:p>
        </p:txBody>
      </p:sp>
      <p:cxnSp>
        <p:nvCxnSpPr>
          <p:cNvPr id="88" name="直接箭头连接符 87"/>
          <p:cNvCxnSpPr/>
          <p:nvPr/>
        </p:nvCxnSpPr>
        <p:spPr>
          <a:xfrm flipV="1">
            <a:off x="9009522" y="4585398"/>
            <a:ext cx="1384000" cy="6331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终止 88"/>
          <p:cNvSpPr/>
          <p:nvPr/>
        </p:nvSpPr>
        <p:spPr>
          <a:xfrm rot="19788466">
            <a:off x="8484782" y="4697391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10 </a:t>
            </a:r>
            <a:r>
              <a:rPr lang="zh-CN" altLang="en-US" sz="1200" dirty="0">
                <a:solidFill>
                  <a:schemeClr val="tx1"/>
                </a:solidFill>
              </a:rPr>
              <a:t>接口调用</a:t>
            </a:r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10065959" y="4647616"/>
            <a:ext cx="1384000" cy="6331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流程图: 终止 93"/>
          <p:cNvSpPr/>
          <p:nvPr/>
        </p:nvSpPr>
        <p:spPr>
          <a:xfrm rot="19788466">
            <a:off x="9541219" y="4759609"/>
            <a:ext cx="1478730" cy="366409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10 </a:t>
            </a:r>
            <a:r>
              <a:rPr lang="zh-CN" altLang="en-US" sz="1200" dirty="0" smtClean="0">
                <a:solidFill>
                  <a:schemeClr val="tx1"/>
                </a:solidFill>
              </a:rPr>
              <a:t>接口调用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5346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2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837369" y="1079255"/>
            <a:ext cx="10165568" cy="458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微信开发平台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微信公众平台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信开放平台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B050"/>
                </a:solidFill>
              </a:rPr>
              <a:t>微信开发者工具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公众</a:t>
            </a:r>
            <a:r>
              <a:rPr lang="zh-CN" altLang="en-US" sz="1400" dirty="0" smtClean="0"/>
              <a:t>号网页开发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小程序小游戏开发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小</a:t>
            </a:r>
            <a:r>
              <a:rPr lang="zh-CN" altLang="en-US" sz="1600" dirty="0" smtClean="0"/>
              <a:t>程序场公开课分享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程序小游戏</a:t>
            </a:r>
            <a:r>
              <a:rPr lang="en-US" altLang="zh-CN" sz="1400" dirty="0" smtClean="0"/>
              <a:t>vs</a:t>
            </a:r>
            <a:r>
              <a:rPr lang="zh-CN" altLang="en-US" sz="1400" dirty="0" smtClean="0"/>
              <a:t>微信客户端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程序优点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程序性能有优化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301121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53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微信开发者工具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353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模式</a:t>
            </a:r>
            <a:r>
              <a:rPr lang="zh-CN" altLang="en-US" sz="1400" dirty="0" smtClean="0"/>
              <a:t>：微信网页开发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小程序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功能：</a:t>
            </a:r>
            <a:r>
              <a:rPr lang="zh-CN" altLang="en-US" sz="1400" dirty="0"/>
              <a:t>模拟微信客户端的表现，使得开发者可以使用这个工具方便地在 </a:t>
            </a:r>
            <a:r>
              <a:rPr lang="en-US" altLang="zh-CN" sz="1400" dirty="0"/>
              <a:t>PC </a:t>
            </a:r>
            <a:r>
              <a:rPr lang="zh-CN" altLang="en-US" sz="1400" dirty="0"/>
              <a:t>或者 </a:t>
            </a:r>
            <a:r>
              <a:rPr lang="en-US" altLang="zh-CN" sz="1400" dirty="0"/>
              <a:t>Mac </a:t>
            </a:r>
            <a:r>
              <a:rPr lang="zh-CN" altLang="en-US" sz="1400" dirty="0"/>
              <a:t>上进行开发和调试</a:t>
            </a:r>
            <a:r>
              <a:rPr lang="zh-CN" altLang="en-US" sz="1400" dirty="0" smtClean="0"/>
              <a:t>工作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下载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hlinkClick r:id="rId3"/>
              </a:rPr>
              <a:t>Windows </a:t>
            </a:r>
            <a:r>
              <a:rPr lang="en-US" altLang="zh-CN" sz="1400" dirty="0">
                <a:hlinkClick r:id="rId3"/>
              </a:rPr>
              <a:t>64</a:t>
            </a:r>
            <a:r>
              <a:rPr lang="zh-CN" altLang="en-US" sz="1400" dirty="0">
                <a:hlinkClick r:id="rId3"/>
              </a:rPr>
              <a:t>位</a:t>
            </a:r>
            <a:r>
              <a:rPr lang="zh-CN" altLang="en-US" sz="1400" dirty="0" smtClean="0">
                <a:hlinkClick r:id="rId3"/>
              </a:rPr>
              <a:t>版本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hlinkClick r:id="rId4"/>
              </a:rPr>
              <a:t>Windows </a:t>
            </a:r>
            <a:r>
              <a:rPr lang="en-US" altLang="zh-CN" sz="1400" dirty="0">
                <a:hlinkClick r:id="rId4"/>
              </a:rPr>
              <a:t>32</a:t>
            </a:r>
            <a:r>
              <a:rPr lang="zh-CN" altLang="en-US" sz="1400" dirty="0">
                <a:hlinkClick r:id="rId4"/>
              </a:rPr>
              <a:t>位</a:t>
            </a:r>
            <a:r>
              <a:rPr lang="zh-CN" altLang="en-US" sz="1400" dirty="0" smtClean="0">
                <a:hlinkClick r:id="rId4"/>
              </a:rPr>
              <a:t>版本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hlinkClick r:id="rId5"/>
              </a:rPr>
              <a:t>Mac</a:t>
            </a:r>
            <a:r>
              <a:rPr lang="zh-CN" altLang="en-US" sz="1400" dirty="0" smtClean="0">
                <a:hlinkClick r:id="rId5"/>
              </a:rPr>
              <a:t>版本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注</a:t>
            </a:r>
            <a:r>
              <a:rPr lang="zh-CN" altLang="en-US" sz="1400" dirty="0"/>
              <a:t>：支持 </a:t>
            </a:r>
            <a:r>
              <a:rPr lang="en-US" altLang="zh-CN" sz="1400" dirty="0"/>
              <a:t>Windows XP</a:t>
            </a:r>
            <a:r>
              <a:rPr lang="zh-CN" altLang="en-US" sz="1400" dirty="0"/>
              <a:t>、</a:t>
            </a:r>
            <a:r>
              <a:rPr lang="en-US" altLang="zh-CN" sz="1400" dirty="0"/>
              <a:t>win7 </a:t>
            </a:r>
            <a:r>
              <a:rPr lang="zh-CN" altLang="en-US" sz="1400" dirty="0"/>
              <a:t>及以上版本，支持</a:t>
            </a:r>
            <a:r>
              <a:rPr lang="en-US" altLang="zh-CN" sz="1400" dirty="0"/>
              <a:t>OS X 10.8 </a:t>
            </a:r>
            <a:r>
              <a:rPr lang="zh-CN" altLang="en-US" sz="1400" dirty="0"/>
              <a:t>及以上版本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50" y="1977188"/>
            <a:ext cx="2435514" cy="34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84739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微信开发者工具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138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模式</a:t>
            </a:r>
            <a:r>
              <a:rPr lang="zh-CN" altLang="en-US" sz="1400" dirty="0" smtClean="0"/>
              <a:t>：微信网页开发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小程序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功能：</a:t>
            </a:r>
            <a:r>
              <a:rPr lang="zh-CN" altLang="en-US" sz="1400" dirty="0"/>
              <a:t>模拟微信客户端的表现，使得开发者可以使用这个工具方便地在 </a:t>
            </a:r>
            <a:r>
              <a:rPr lang="en-US" altLang="zh-CN" sz="1400" dirty="0"/>
              <a:t>PC </a:t>
            </a:r>
            <a:r>
              <a:rPr lang="zh-CN" altLang="en-US" sz="1400" dirty="0"/>
              <a:t>或者 </a:t>
            </a:r>
            <a:r>
              <a:rPr lang="en-US" altLang="zh-CN" sz="1400" dirty="0"/>
              <a:t>Mac </a:t>
            </a:r>
            <a:r>
              <a:rPr lang="zh-CN" altLang="en-US" sz="1400" dirty="0"/>
              <a:t>上进行开发和调试工作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43" y="292188"/>
            <a:ext cx="8192779" cy="62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381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微信开发者工具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138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模式</a:t>
            </a:r>
            <a:r>
              <a:rPr lang="zh-CN" altLang="en-US" sz="1400" dirty="0" smtClean="0"/>
              <a:t>：微信网页开发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小程序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功能：</a:t>
            </a:r>
            <a:r>
              <a:rPr lang="zh-CN" altLang="en-US" sz="1400" dirty="0"/>
              <a:t>模拟微信客户端的表现，使得开发者可以使用这个工具方便地在 </a:t>
            </a:r>
            <a:r>
              <a:rPr lang="en-US" altLang="zh-CN" sz="1400" dirty="0"/>
              <a:t>PC </a:t>
            </a:r>
            <a:r>
              <a:rPr lang="zh-CN" altLang="en-US" sz="1400" dirty="0"/>
              <a:t>或者 </a:t>
            </a:r>
            <a:r>
              <a:rPr lang="en-US" altLang="zh-CN" sz="1400" dirty="0"/>
              <a:t>Mac </a:t>
            </a:r>
            <a:r>
              <a:rPr lang="zh-CN" altLang="en-US" sz="1400" dirty="0"/>
              <a:t>上进行开发和调试工作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15" y="1380392"/>
            <a:ext cx="8004189" cy="51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9929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86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3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8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13215" y="1281478"/>
            <a:ext cx="10165568" cy="458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微信开发平台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微信公众平台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信开放平台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微信开发者工具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公众</a:t>
            </a:r>
            <a:r>
              <a:rPr lang="zh-CN" altLang="en-US" sz="1400" dirty="0" smtClean="0"/>
              <a:t>号网页开发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小程序小游戏开发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B050"/>
                </a:solidFill>
              </a:rPr>
              <a:t>小</a:t>
            </a:r>
            <a:r>
              <a:rPr lang="zh-CN" altLang="en-US" sz="1600" dirty="0" smtClean="0">
                <a:solidFill>
                  <a:srgbClr val="00B050"/>
                </a:solidFill>
              </a:rPr>
              <a:t>程序场公开课分享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程序小游戏</a:t>
            </a:r>
            <a:r>
              <a:rPr lang="en-US" altLang="zh-CN" sz="1400" dirty="0" smtClean="0"/>
              <a:t>vs</a:t>
            </a:r>
            <a:r>
              <a:rPr lang="zh-CN" altLang="en-US" sz="1400" dirty="0" smtClean="0"/>
              <a:t>微信客户端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程序优点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程序性能优化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078064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8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小程序时代？</a:t>
            </a:r>
            <a:endParaRPr lang="zh-CN" altLang="en-US" sz="20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39" y="291607"/>
            <a:ext cx="8425481" cy="63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898913" y="885823"/>
            <a:ext cx="10165568" cy="458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微信开发平台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微信公众平台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信开放平台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微信开发者工具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公众</a:t>
            </a:r>
            <a:r>
              <a:rPr lang="zh-CN" altLang="en-US" sz="1400" dirty="0" smtClean="0"/>
              <a:t>号网页开发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小程序小游戏开发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小</a:t>
            </a:r>
            <a:r>
              <a:rPr lang="zh-CN" altLang="en-US" sz="1600" dirty="0" smtClean="0"/>
              <a:t>程序场公开课分享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程序小游戏</a:t>
            </a:r>
            <a:r>
              <a:rPr lang="en-US" altLang="zh-CN" sz="1400" dirty="0" smtClean="0"/>
              <a:t>vs</a:t>
            </a:r>
            <a:r>
              <a:rPr lang="zh-CN" altLang="en-US" sz="1400" dirty="0" smtClean="0"/>
              <a:t>微信客户端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程序优点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程序性能有优化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069276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14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小程序的现状</a:t>
            </a:r>
            <a:endParaRPr lang="zh-CN" altLang="en-US" sz="20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788592" y="1623662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已发布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100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万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+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>
            <a:spLocks noChangeArrowheads="1"/>
          </p:cNvSpPr>
          <p:nvPr/>
        </p:nvSpPr>
        <p:spPr bwMode="auto">
          <a:xfrm>
            <a:off x="773939" y="2215676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开发者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150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万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+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820834" y="2878031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第三方平台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5000+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>
            <a:spLocks noChangeArrowheads="1"/>
          </p:cNvSpPr>
          <p:nvPr/>
        </p:nvSpPr>
        <p:spPr bwMode="auto">
          <a:xfrm>
            <a:off x="876522" y="3601936"/>
            <a:ext cx="9392893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日均打开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4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次；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54%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是主动访问（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任务栏；历史列表；安卓桌面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）；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8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14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的现状</a:t>
            </a:r>
            <a:endParaRPr lang="zh-CN" altLang="en-US" sz="20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788592" y="1623662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上线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100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内，上线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2000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款，</a:t>
            </a:r>
            <a:r>
              <a:rPr lang="en-US" altLang="zh-CN" sz="1804" dirty="0" err="1" smtClean="0">
                <a:ea typeface="微软雅黑" panose="020B0503020204020204" pitchFamily="34" charset="-122"/>
              </a:rPr>
              <a:t>ing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+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>
            <a:spLocks noChangeArrowheads="1"/>
          </p:cNvSpPr>
          <p:nvPr/>
        </p:nvSpPr>
        <p:spPr bwMode="auto">
          <a:xfrm>
            <a:off x="773939" y="2215676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存留率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45%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820834" y="2878031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N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亿用户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8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 smtClean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优点</a:t>
            </a:r>
            <a:endParaRPr lang="zh-CN" altLang="en-US" sz="20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832552" y="1623662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版本发布成本极低，审核上线快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0" name="文本框 1"/>
          <p:cNvSpPr>
            <a:spLocks noChangeArrowheads="1"/>
          </p:cNvSpPr>
          <p:nvPr/>
        </p:nvSpPr>
        <p:spPr bwMode="auto">
          <a:xfrm>
            <a:off x="773939" y="2215676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版本更新用户</a:t>
            </a:r>
            <a:r>
              <a:rPr lang="zh-CN" altLang="en-US" sz="1804" dirty="0">
                <a:ea typeface="微软雅黑" panose="020B0503020204020204" pitchFamily="34" charset="-122"/>
              </a:rPr>
              <a:t>基本无感</a:t>
            </a:r>
          </a:p>
        </p:txBody>
      </p:sp>
      <p:sp>
        <p:nvSpPr>
          <p:cNvPr id="11" name="文本框 1"/>
          <p:cNvSpPr>
            <a:spLocks noChangeArrowheads="1"/>
          </p:cNvSpPr>
          <p:nvPr/>
        </p:nvSpPr>
        <p:spPr bwMode="auto">
          <a:xfrm>
            <a:off x="820834" y="2878031"/>
            <a:ext cx="5481231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跨平台，研发成本低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2" name="文本框 1"/>
          <p:cNvSpPr>
            <a:spLocks noChangeArrowheads="1"/>
          </p:cNvSpPr>
          <p:nvPr/>
        </p:nvSpPr>
        <p:spPr bwMode="auto">
          <a:xfrm>
            <a:off x="876522" y="3601936"/>
            <a:ext cx="9392893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小游戏的虚拟支付能力（不支持个人；目前只开通安卓平台；不可接入非官方渠道支付）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>
            <a:spLocks noChangeArrowheads="1"/>
          </p:cNvSpPr>
          <p:nvPr/>
        </p:nvSpPr>
        <p:spPr bwMode="auto">
          <a:xfrm>
            <a:off x="941000" y="4501683"/>
            <a:ext cx="9392893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小游戏的推广（朋友圈广告；公众号文章；小程序广告；）</a:t>
            </a:r>
            <a:endParaRPr lang="zh-CN" altLang="en-US" sz="1804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5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</a:t>
            </a:r>
            <a:r>
              <a:rPr lang="en-US" altLang="zh-CN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H5?</a:t>
            </a: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级用户体验</a:t>
            </a:r>
            <a:endParaRPr lang="zh-CN" altLang="en-US" sz="1804" dirty="0"/>
          </a:p>
        </p:txBody>
      </p:sp>
      <p:sp>
        <p:nvSpPr>
          <p:cNvPr id="6" name="文本框 1"/>
          <p:cNvSpPr>
            <a:spLocks noChangeArrowheads="1"/>
          </p:cNvSpPr>
          <p:nvPr/>
        </p:nvSpPr>
        <p:spPr bwMode="auto">
          <a:xfrm>
            <a:off x="866542" y="16654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公众号无缝对接</a:t>
            </a:r>
            <a:endParaRPr lang="zh-CN" altLang="en-US" sz="1804" dirty="0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体验</a:t>
            </a:r>
            <a:endParaRPr lang="zh-CN" altLang="en-US" sz="1804" dirty="0"/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21607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更好的用户数据</a:t>
            </a:r>
            <a:endParaRPr lang="zh-CN" altLang="en-US" sz="1804" dirty="0"/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可挖掘的服务信息</a:t>
            </a:r>
            <a:endParaRPr lang="zh-CN" altLang="en-US" sz="1804" dirty="0"/>
          </a:p>
        </p:txBody>
      </p:sp>
    </p:spTree>
    <p:extLst>
      <p:ext uri="{BB962C8B-B14F-4D97-AF65-F5344CB8AC3E}">
        <p14:creationId xmlns:p14="http://schemas.microsoft.com/office/powerpoint/2010/main" val="47285939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</a:t>
            </a:r>
            <a:r>
              <a:rPr lang="en-US" altLang="zh-CN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H5?</a:t>
            </a: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级用户体验</a:t>
            </a:r>
            <a:endParaRPr lang="zh-CN" altLang="en-US" sz="1804" dirty="0">
              <a:solidFill>
                <a:srgbClr val="00B050"/>
              </a:solidFill>
            </a:endParaRPr>
          </a:p>
        </p:txBody>
      </p:sp>
      <p:sp>
        <p:nvSpPr>
          <p:cNvPr id="6" name="文本框 1"/>
          <p:cNvSpPr>
            <a:spLocks noChangeArrowheads="1"/>
          </p:cNvSpPr>
          <p:nvPr/>
        </p:nvSpPr>
        <p:spPr bwMode="auto">
          <a:xfrm>
            <a:off x="866542" y="16654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公众号无缝对接</a:t>
            </a:r>
            <a:endParaRPr lang="zh-CN" altLang="en-US" sz="1804" dirty="0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体验</a:t>
            </a:r>
            <a:endParaRPr lang="zh-CN" altLang="en-US" sz="1804" dirty="0"/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21607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更好的用户数据</a:t>
            </a:r>
            <a:endParaRPr lang="zh-CN" altLang="en-US" sz="1804" dirty="0"/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可挖掘的服务信息</a:t>
            </a:r>
            <a:endParaRPr lang="zh-CN" altLang="en-US" sz="1804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21" y="1976893"/>
            <a:ext cx="5942857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729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</a:t>
            </a:r>
            <a:r>
              <a:rPr lang="en-US" altLang="zh-CN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H5?</a:t>
            </a: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级用户体验</a:t>
            </a:r>
            <a:endParaRPr lang="zh-CN" altLang="en-US" sz="1804" dirty="0"/>
          </a:p>
        </p:txBody>
      </p:sp>
      <p:sp>
        <p:nvSpPr>
          <p:cNvPr id="6" name="文本框 1"/>
          <p:cNvSpPr>
            <a:spLocks noChangeArrowheads="1"/>
          </p:cNvSpPr>
          <p:nvPr/>
        </p:nvSpPr>
        <p:spPr bwMode="auto">
          <a:xfrm>
            <a:off x="866542" y="1665458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公众号无缝对接</a:t>
            </a:r>
            <a:endParaRPr lang="zh-CN" altLang="en-US" sz="1804" dirty="0">
              <a:solidFill>
                <a:srgbClr val="00B050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体验</a:t>
            </a:r>
            <a:endParaRPr lang="zh-CN" altLang="en-US" sz="1804" dirty="0"/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21607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更好的用户数据</a:t>
            </a:r>
            <a:endParaRPr lang="zh-CN" altLang="en-US" sz="1804" dirty="0"/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可挖掘的服务信息</a:t>
            </a:r>
            <a:endParaRPr lang="zh-CN" altLang="en-US" sz="1804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143" y="1274307"/>
            <a:ext cx="2742857" cy="47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97" y="1253869"/>
            <a:ext cx="2686018" cy="47251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16" y="1253869"/>
            <a:ext cx="2733333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656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</a:t>
            </a:r>
            <a:r>
              <a:rPr lang="en-US" altLang="zh-CN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H5?</a:t>
            </a: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级用户体验</a:t>
            </a:r>
            <a:endParaRPr lang="zh-CN" altLang="en-US" sz="1804" dirty="0"/>
          </a:p>
        </p:txBody>
      </p:sp>
      <p:sp>
        <p:nvSpPr>
          <p:cNvPr id="6" name="文本框 1"/>
          <p:cNvSpPr>
            <a:spLocks noChangeArrowheads="1"/>
          </p:cNvSpPr>
          <p:nvPr/>
        </p:nvSpPr>
        <p:spPr bwMode="auto">
          <a:xfrm>
            <a:off x="866542" y="16654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公众号无缝对接</a:t>
            </a:r>
            <a:endParaRPr lang="zh-CN" altLang="en-US" sz="1804" dirty="0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体验</a:t>
            </a:r>
            <a:endParaRPr lang="zh-CN" altLang="en-US" sz="1804" dirty="0"/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2160758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更好的用户数据</a:t>
            </a:r>
            <a:endParaRPr lang="zh-CN" altLang="en-US" sz="1804" dirty="0">
              <a:solidFill>
                <a:srgbClr val="00B050"/>
              </a:solidFill>
            </a:endParaRPr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可挖掘的服务信息</a:t>
            </a:r>
            <a:endParaRPr lang="zh-CN" altLang="en-US" sz="1804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77" y="1292958"/>
            <a:ext cx="2704762" cy="48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92958"/>
            <a:ext cx="2742857" cy="49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294" y="1292958"/>
            <a:ext cx="2731365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824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</a:t>
            </a:r>
            <a:r>
              <a:rPr lang="en-US" altLang="zh-CN" sz="20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H5?</a:t>
            </a: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级用户体验</a:t>
            </a:r>
            <a:endParaRPr lang="zh-CN" altLang="en-US" sz="1804" dirty="0"/>
          </a:p>
        </p:txBody>
      </p:sp>
      <p:sp>
        <p:nvSpPr>
          <p:cNvPr id="6" name="文本框 1"/>
          <p:cNvSpPr>
            <a:spLocks noChangeArrowheads="1"/>
          </p:cNvSpPr>
          <p:nvPr/>
        </p:nvSpPr>
        <p:spPr bwMode="auto">
          <a:xfrm>
            <a:off x="866542" y="16654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公众号无缝对接</a:t>
            </a:r>
            <a:endParaRPr lang="zh-CN" altLang="en-US" sz="1804" dirty="0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5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zh-CN" altLang="en-US" sz="1804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体验</a:t>
            </a:r>
            <a:endParaRPr lang="zh-CN" altLang="en-US" sz="1804" dirty="0">
              <a:solidFill>
                <a:srgbClr val="00B050"/>
              </a:solidFill>
            </a:endParaRPr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2160758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更好的用户数据</a:t>
            </a:r>
            <a:endParaRPr lang="zh-CN" altLang="en-US" sz="1804" dirty="0"/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50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可挖掘的服务信息</a:t>
            </a:r>
            <a:endParaRPr lang="zh-CN" altLang="en-US" sz="1804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49" y="1205332"/>
            <a:ext cx="2780952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9689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7"/>
            <a:ext cx="12191999" cy="6857193"/>
          </a:xfrm>
          <a:prstGeom prst="rect">
            <a:avLst/>
          </a:prstGeom>
        </p:spPr>
      </p:pic>
      <p:sp>
        <p:nvSpPr>
          <p:cNvPr id="8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小程序场景值</a:t>
            </a:r>
            <a:endParaRPr lang="zh-CN" altLang="en-US" sz="20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1942957"/>
            <a:ext cx="1752381" cy="29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44" y="1654286"/>
            <a:ext cx="1800000" cy="3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140" y="1252480"/>
            <a:ext cx="2361905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63886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3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程序小游戏开发分享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小游戏小程序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微信客户端</a:t>
            </a:r>
            <a:endParaRPr lang="en-US" altLang="zh-CN" sz="18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13215" y="1281478"/>
            <a:ext cx="10165568" cy="192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lnSpc>
                <a:spcPct val="200000"/>
              </a:lnSpc>
            </a:pPr>
            <a:r>
              <a:rPr lang="zh-CN" altLang="en-US" sz="1600" dirty="0" smtClean="0"/>
              <a:t>小程序底层架构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.</a:t>
            </a:r>
            <a:r>
              <a:rPr lang="en-US" altLang="zh-CN" sz="1400" dirty="0" err="1"/>
              <a:t>json</a:t>
            </a:r>
            <a:r>
              <a:rPr lang="en-US" altLang="zh-CN" sz="1400" dirty="0"/>
              <a:t> </a:t>
            </a:r>
            <a:r>
              <a:rPr lang="zh-CN" altLang="en-US" sz="1400" dirty="0"/>
              <a:t>后缀的 </a:t>
            </a:r>
            <a:r>
              <a:rPr lang="en-US" altLang="zh-CN" sz="1400" dirty="0"/>
              <a:t>JSON </a:t>
            </a:r>
            <a:r>
              <a:rPr lang="zh-CN" altLang="en-US" sz="1400" dirty="0"/>
              <a:t>配置文件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.</a:t>
            </a:r>
            <a:r>
              <a:rPr lang="en-US" altLang="zh-CN" sz="1400" dirty="0" err="1"/>
              <a:t>wxml</a:t>
            </a:r>
            <a:r>
              <a:rPr lang="en-US" altLang="zh-CN" sz="1400" dirty="0"/>
              <a:t> </a:t>
            </a:r>
            <a:r>
              <a:rPr lang="zh-CN" altLang="en-US" sz="1400" dirty="0"/>
              <a:t>后缀的 </a:t>
            </a:r>
            <a:r>
              <a:rPr lang="en-US" altLang="zh-CN" sz="1400" dirty="0"/>
              <a:t>WXML </a:t>
            </a:r>
            <a:r>
              <a:rPr lang="zh-CN" altLang="en-US" sz="1400" dirty="0"/>
              <a:t>模板文件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.</a:t>
            </a:r>
            <a:r>
              <a:rPr lang="en-US" altLang="zh-CN" sz="1400" dirty="0" err="1"/>
              <a:t>wxss</a:t>
            </a:r>
            <a:r>
              <a:rPr lang="en-US" altLang="zh-CN" sz="1400" dirty="0"/>
              <a:t> </a:t>
            </a:r>
            <a:r>
              <a:rPr lang="zh-CN" altLang="en-US" sz="1400" dirty="0"/>
              <a:t>后缀的 </a:t>
            </a:r>
            <a:r>
              <a:rPr lang="en-US" altLang="zh-CN" sz="1400" dirty="0"/>
              <a:t>WXSS </a:t>
            </a:r>
            <a:r>
              <a:rPr lang="zh-CN" altLang="en-US" sz="1400" dirty="0"/>
              <a:t>样式文件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.</a:t>
            </a:r>
            <a:r>
              <a:rPr lang="en-US" altLang="zh-CN" sz="1400" dirty="0" err="1"/>
              <a:t>js</a:t>
            </a:r>
            <a:r>
              <a:rPr lang="en-US" altLang="zh-CN" sz="1400" dirty="0"/>
              <a:t> </a:t>
            </a:r>
            <a:r>
              <a:rPr lang="zh-CN" altLang="en-US" sz="1400" dirty="0"/>
              <a:t>后缀的 </a:t>
            </a:r>
            <a:r>
              <a:rPr lang="en-US" altLang="zh-CN" sz="1400" dirty="0"/>
              <a:t>JS </a:t>
            </a:r>
            <a:r>
              <a:rPr lang="zh-CN" altLang="en-US" sz="1400" dirty="0"/>
              <a:t>脚本逻辑文件</a:t>
            </a:r>
          </a:p>
          <a:p>
            <a:pPr lvl="2">
              <a:lnSpc>
                <a:spcPct val="200000"/>
              </a:lnSpc>
            </a:pPr>
            <a:endParaRPr lang="en-US" altLang="zh-CN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807" y="833197"/>
            <a:ext cx="7090274" cy="56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8467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2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458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微信开发平台</a:t>
            </a:r>
            <a:endParaRPr lang="en-US" altLang="zh-CN" sz="16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微信公众平台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信开放平台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微信开发者工具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公众</a:t>
            </a:r>
            <a:r>
              <a:rPr lang="zh-CN" altLang="en-US" sz="1400" dirty="0" smtClean="0"/>
              <a:t>号网页开发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小程序小游戏开发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小</a:t>
            </a:r>
            <a:r>
              <a:rPr lang="zh-CN" altLang="en-US" sz="1600" dirty="0" smtClean="0"/>
              <a:t>程序场公开课分享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程序小游戏</a:t>
            </a:r>
            <a:r>
              <a:rPr lang="en-US" altLang="zh-CN" sz="1400" dirty="0" smtClean="0"/>
              <a:t>vs</a:t>
            </a:r>
            <a:r>
              <a:rPr lang="zh-CN" altLang="en-US" sz="1400" dirty="0" smtClean="0"/>
              <a:t>微信客户端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程序优点</a:t>
            </a:r>
            <a:endParaRPr lang="en-US" altLang="zh-CN" sz="14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程序性能优化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413223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86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3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程序小游戏开发分享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小游戏小程序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微信客户端</a:t>
            </a:r>
            <a:endParaRPr lang="en-US" altLang="zh-CN" sz="18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13215" y="1281478"/>
            <a:ext cx="10165568" cy="51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lnSpc>
                <a:spcPct val="200000"/>
              </a:lnSpc>
            </a:pPr>
            <a:r>
              <a:rPr lang="zh-CN" altLang="en-US" sz="1600" dirty="0"/>
              <a:t>小游戏底层架构：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一个基于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Canvas/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WebGL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微信社交开放能力的新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11" y="2488812"/>
            <a:ext cx="4183393" cy="1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997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33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小游戏小程序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客户端（小游戏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runtime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2170" y="1057740"/>
            <a:ext cx="7959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 架构上与小程序有差别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没有</a:t>
            </a:r>
            <a:r>
              <a:rPr lang="zh-CN" altLang="en-US" dirty="0" smtClean="0"/>
              <a:t>页面的概念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没有</a:t>
            </a:r>
            <a:r>
              <a:rPr lang="en-US" altLang="zh-CN" dirty="0" err="1"/>
              <a:t>wxss</a:t>
            </a:r>
            <a:r>
              <a:rPr lang="en-US" altLang="zh-CN" dirty="0"/>
              <a:t>/</a:t>
            </a:r>
            <a:r>
              <a:rPr lang="en-US" altLang="zh-CN" dirty="0" err="1"/>
              <a:t>wxml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实现</a:t>
            </a:r>
            <a:r>
              <a:rPr lang="zh-CN" altLang="en-US" dirty="0"/>
              <a:t>上不是</a:t>
            </a:r>
            <a:r>
              <a:rPr lang="en-US" altLang="zh-CN" dirty="0" err="1"/>
              <a:t>webview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无</a:t>
            </a:r>
            <a:r>
              <a:rPr lang="en-US" altLang="zh-CN" dirty="0" smtClean="0"/>
              <a:t>DOM/BOM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无全局的</a:t>
            </a:r>
            <a:r>
              <a:rPr lang="en-US" altLang="zh-CN" dirty="0" smtClean="0"/>
              <a:t>document/window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小</a:t>
            </a:r>
            <a:r>
              <a:rPr lang="zh-CN" altLang="en-US" dirty="0"/>
              <a:t>游戏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入口</a:t>
            </a:r>
            <a:r>
              <a:rPr lang="zh-CN" altLang="en-US" dirty="0"/>
              <a:t>为</a:t>
            </a:r>
            <a:r>
              <a:rPr lang="en-US" altLang="zh-CN" dirty="0"/>
              <a:t>game.js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配置</a:t>
            </a:r>
            <a:r>
              <a:rPr lang="zh-CN" altLang="en-US" dirty="0"/>
              <a:t>为</a:t>
            </a:r>
            <a:r>
              <a:rPr lang="en-US" altLang="zh-CN" dirty="0" err="1"/>
              <a:t>game.json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只有</a:t>
            </a:r>
            <a:r>
              <a:rPr lang="en-US" altLang="zh-CN" dirty="0" err="1"/>
              <a:t>wx</a:t>
            </a:r>
            <a:r>
              <a:rPr lang="en-US" altLang="zh-CN" dirty="0"/>
              <a:t> API </a:t>
            </a:r>
            <a:r>
              <a:rPr lang="en-US" altLang="zh-CN" dirty="0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全局</a:t>
            </a:r>
            <a:r>
              <a:rPr lang="zh-CN" altLang="en-US" dirty="0"/>
              <a:t>对象</a:t>
            </a:r>
            <a:r>
              <a:rPr lang="en-US" altLang="zh-CN" dirty="0" err="1"/>
              <a:t>GameGlobal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 </a:t>
            </a:r>
            <a:r>
              <a:rPr lang="en-US" altLang="zh-CN" dirty="0" err="1"/>
              <a:t>Javascript</a:t>
            </a:r>
            <a:r>
              <a:rPr lang="zh-CN" altLang="en-US" dirty="0"/>
              <a:t>语言，禁止动态执行 代码，即</a:t>
            </a:r>
            <a:r>
              <a:rPr lang="en-US" altLang="zh-CN" dirty="0" err="1"/>
              <a:t>eval</a:t>
            </a:r>
            <a:r>
              <a:rPr lang="en-US" altLang="zh-CN" dirty="0" smtClean="0"/>
              <a:t>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 </a:t>
            </a:r>
            <a:r>
              <a:rPr lang="en-US" altLang="zh-CN" dirty="0"/>
              <a:t>new Function</a:t>
            </a:r>
            <a:r>
              <a:rPr lang="zh-CN" altLang="en-US" dirty="0"/>
              <a:t>等动态执行代码 能力不受支持 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首</a:t>
            </a:r>
            <a:r>
              <a:rPr lang="zh-CN" altLang="en-US" dirty="0"/>
              <a:t>包</a:t>
            </a:r>
            <a:r>
              <a:rPr lang="en-US" altLang="zh-CN" dirty="0"/>
              <a:t>4MB</a:t>
            </a:r>
            <a:r>
              <a:rPr lang="zh-CN" altLang="en-US" dirty="0" smtClean="0"/>
              <a:t>限制</a:t>
            </a:r>
            <a:r>
              <a:rPr lang="en-US" altLang="zh-CN" dirty="0" smtClean="0"/>
              <a:t>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177" y="746957"/>
            <a:ext cx="6487050" cy="34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3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86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3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程序小游戏开发分享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小游戏小程序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微信客户端（小游戏虚拟支付）</a:t>
            </a:r>
            <a:endParaRPr lang="en-US" altLang="zh-CN" sz="18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6" y="1151792"/>
            <a:ext cx="10193074" cy="53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5" y="408439"/>
            <a:ext cx="9255151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/>
              <a:t>小程序小游戏</a:t>
            </a:r>
            <a:r>
              <a:rPr lang="en-US" altLang="zh-CN" sz="2000" b="1" dirty="0"/>
              <a:t>vs</a:t>
            </a:r>
            <a:r>
              <a:rPr lang="zh-CN" altLang="en-US" sz="2000" b="1" dirty="0"/>
              <a:t>微信</a:t>
            </a:r>
            <a:r>
              <a:rPr lang="zh-CN" altLang="en-US" sz="2000" b="1" dirty="0" smtClean="0"/>
              <a:t>客户端（版本更新机制）</a:t>
            </a:r>
            <a:endParaRPr lang="zh-CN" altLang="en-US" sz="1804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771651"/>
            <a:ext cx="7882245" cy="3993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00493" y="947184"/>
            <a:ext cx="3627916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50"/>
                </a:solidFill>
              </a:rPr>
              <a:t>热启动&amp;</a:t>
            </a:r>
            <a:r>
              <a:rPr lang="zh-CN" altLang="en-US" dirty="0" smtClean="0">
                <a:solidFill>
                  <a:srgbClr val="00B050"/>
                </a:solidFill>
              </a:rPr>
              <a:t>冷启动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FF0000"/>
                </a:solidFill>
              </a:rPr>
              <a:t>只有冷启动才会检查版本，并下载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/>
              <a:t>下一次冷启动即可使用最新版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版本更新控制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722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sz="2000" b="1" dirty="0" smtClean="0"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ym typeface="微软雅黑" panose="020B0503020204020204" pitchFamily="34" charset="-122"/>
              </a:rPr>
              <a:t>版本更新机制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1000493" y="947184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热启动&amp;</a:t>
            </a:r>
            <a:r>
              <a:rPr lang="zh-CN" altLang="en-US" dirty="0" smtClean="0"/>
              <a:t>冷启动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50"/>
                </a:solidFill>
              </a:rPr>
              <a:t>版本更新控制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47" y="2151340"/>
            <a:ext cx="6866667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性能优化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小游戏设计</a:t>
            </a:r>
            <a:endParaRPr lang="zh-CN" altLang="en-US" sz="2000" dirty="0"/>
          </a:p>
        </p:txBody>
      </p:sp>
      <p:sp>
        <p:nvSpPr>
          <p:cNvPr id="12" name="文本框 1"/>
          <p:cNvSpPr>
            <a:spLocks noChangeArrowheads="1"/>
          </p:cNvSpPr>
          <p:nvPr/>
        </p:nvSpPr>
        <p:spPr bwMode="auto">
          <a:xfrm>
            <a:off x="1568394" y="2685652"/>
            <a:ext cx="10165568" cy="160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小程序用户等待时间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代码包下载时间</a:t>
            </a:r>
            <a:r>
              <a:rPr lang="en-US" altLang="zh-CN" sz="1400" dirty="0" smtClean="0"/>
              <a:t>+</a:t>
            </a:r>
            <a:r>
              <a:rPr lang="en-US" altLang="zh-CN" sz="1400" dirty="0" err="1" smtClean="0"/>
              <a:t>js</a:t>
            </a:r>
            <a:r>
              <a:rPr lang="zh-CN" altLang="en-US" sz="1400" dirty="0" smtClean="0"/>
              <a:t>引擎解析时间</a:t>
            </a:r>
            <a:endParaRPr lang="en-US" altLang="zh-CN" sz="1400" dirty="0"/>
          </a:p>
          <a:p>
            <a:pPr>
              <a:buSzPct val="100000"/>
              <a:buFont typeface="Wingdings" panose="05000000000000000000" pitchFamily="2" charset="2"/>
              <a:buChar char="ü"/>
            </a:pPr>
            <a:endParaRPr lang="en-US" altLang="zh-CN" sz="1400" dirty="0" smtClean="0"/>
          </a:p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>
                <a:ea typeface="微软雅黑" panose="020B0503020204020204" pitchFamily="34" charset="-122"/>
              </a:rPr>
              <a:t>主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包尽量小；</a:t>
            </a:r>
            <a:endParaRPr lang="en-US" altLang="zh-CN" sz="1400" dirty="0" smtClean="0">
              <a:ea typeface="微软雅黑" panose="020B0503020204020204" pitchFamily="34" charset="-122"/>
            </a:endParaRPr>
          </a:p>
          <a:p>
            <a:pPr>
              <a:buSzPct val="100000"/>
              <a:buFont typeface="Wingdings" panose="05000000000000000000" pitchFamily="2" charset="2"/>
              <a:buChar char="ü"/>
            </a:pPr>
            <a:endParaRPr lang="en-US" altLang="zh-CN" sz="1400" dirty="0" smtClean="0">
              <a:ea typeface="微软雅黑" panose="020B0503020204020204" pitchFamily="34" charset="-122"/>
            </a:endParaRPr>
          </a:p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a typeface="微软雅黑" panose="020B0503020204020204" pitchFamily="34" charset="-122"/>
              </a:rPr>
              <a:t>分包下载；分场景下载；</a:t>
            </a:r>
            <a:endParaRPr lang="en-US" altLang="zh-CN" sz="1400" dirty="0" smtClean="0">
              <a:ea typeface="微软雅黑" panose="020B0503020204020204" pitchFamily="34" charset="-122"/>
            </a:endParaRPr>
          </a:p>
          <a:p>
            <a:pPr>
              <a:buSzPct val="100000"/>
              <a:buFont typeface="Wingdings" panose="05000000000000000000" pitchFamily="2" charset="2"/>
              <a:buChar char="ü"/>
            </a:pPr>
            <a:endParaRPr lang="en-US" altLang="zh-CN" sz="1400" dirty="0" smtClean="0">
              <a:ea typeface="微软雅黑" panose="020B0503020204020204" pitchFamily="34" charset="-122"/>
            </a:endParaRPr>
          </a:p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a typeface="微软雅黑" panose="020B0503020204020204" pitchFamily="34" charset="-122"/>
              </a:rPr>
              <a:t>包预加载功能还在研发中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….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在合适的场合调用用户授权信息</a:t>
            </a:r>
            <a:endParaRPr lang="zh-CN" altLang="en-US" sz="1804" dirty="0"/>
          </a:p>
        </p:txBody>
      </p:sp>
      <p:sp>
        <p:nvSpPr>
          <p:cNvPr id="16" name="文本框 1"/>
          <p:cNvSpPr>
            <a:spLocks noChangeArrowheads="1"/>
          </p:cNvSpPr>
          <p:nvPr/>
        </p:nvSpPr>
        <p:spPr bwMode="auto">
          <a:xfrm>
            <a:off x="881196" y="1630002"/>
            <a:ext cx="10165568" cy="64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（小游戏）关系链数据概念（手机梵讯内置其他经纪人的专属分享统计，用户数，微聊用户数，被委托数目，房源数排行榜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…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？）</a:t>
            </a:r>
            <a:endParaRPr lang="zh-CN" altLang="en-US" sz="1804" dirty="0"/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881196" y="2343260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/>
              <a:t>加快首屏呈现速度</a:t>
            </a:r>
            <a:endParaRPr lang="zh-CN" altLang="en-US" sz="1804" dirty="0"/>
          </a:p>
        </p:txBody>
      </p:sp>
      <p:sp>
        <p:nvSpPr>
          <p:cNvPr id="10" name="文本框 1"/>
          <p:cNvSpPr>
            <a:spLocks noChangeArrowheads="1"/>
          </p:cNvSpPr>
          <p:nvPr/>
        </p:nvSpPr>
        <p:spPr bwMode="auto">
          <a:xfrm>
            <a:off x="871671" y="4486385"/>
            <a:ext cx="10165568" cy="38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/>
              <a:t>渲染次数和频率影响性能</a:t>
            </a:r>
            <a:r>
              <a:rPr lang="en-US" altLang="zh-CN" sz="1904" dirty="0" smtClean="0"/>
              <a:t>&gt;&gt;</a:t>
            </a:r>
            <a:r>
              <a:rPr lang="zh-CN" altLang="en-US" sz="1904" dirty="0" smtClean="0"/>
              <a:t>尽量合并模型减少渲染次数</a:t>
            </a:r>
            <a:endParaRPr lang="en-US" altLang="zh-CN" sz="1804" dirty="0" smtClean="0"/>
          </a:p>
        </p:txBody>
      </p:sp>
      <p:sp>
        <p:nvSpPr>
          <p:cNvPr id="11" name="文本框 1"/>
          <p:cNvSpPr>
            <a:spLocks noChangeArrowheads="1"/>
          </p:cNvSpPr>
          <p:nvPr/>
        </p:nvSpPr>
        <p:spPr bwMode="auto">
          <a:xfrm>
            <a:off x="938346" y="5057885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/>
              <a:t>关于图片素材</a:t>
            </a:r>
            <a:endParaRPr lang="en-US" altLang="zh-CN" sz="1804" dirty="0" smtClean="0"/>
          </a:p>
        </p:txBody>
      </p:sp>
      <p:sp>
        <p:nvSpPr>
          <p:cNvPr id="18" name="文本框 1"/>
          <p:cNvSpPr>
            <a:spLocks noChangeArrowheads="1"/>
          </p:cNvSpPr>
          <p:nvPr/>
        </p:nvSpPr>
        <p:spPr bwMode="auto">
          <a:xfrm>
            <a:off x="1635069" y="5438377"/>
            <a:ext cx="10165568" cy="52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压缩图片；</a:t>
            </a:r>
            <a:r>
              <a:rPr lang="zh-CN" altLang="en-US" sz="1400" dirty="0"/>
              <a:t>位图</a:t>
            </a:r>
            <a:r>
              <a:rPr lang="zh-CN" altLang="en-US" sz="1400" dirty="0" smtClean="0"/>
              <a:t>精灵；</a:t>
            </a:r>
            <a:r>
              <a:rPr lang="en-US" altLang="zh-CN" sz="1400" dirty="0" smtClean="0"/>
              <a:t>&lt;1024px;</a:t>
            </a:r>
          </a:p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ea typeface="微软雅黑" panose="020B0503020204020204" pitchFamily="34" charset="-122"/>
              </a:rPr>
              <a:t>不要批量加载图片；分场景加载图片；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45830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–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性能优化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小游戏内存回收</a:t>
            </a:r>
            <a:endParaRPr lang="zh-CN" altLang="en-US" sz="1804" dirty="0"/>
          </a:p>
        </p:txBody>
      </p:sp>
      <p:sp>
        <p:nvSpPr>
          <p:cNvPr id="7" name="文本框 6"/>
          <p:cNvSpPr txBox="1"/>
          <p:nvPr/>
        </p:nvSpPr>
        <p:spPr>
          <a:xfrm>
            <a:off x="869796" y="1048215"/>
            <a:ext cx="6356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注意及时回收内存 </a:t>
            </a:r>
            <a:r>
              <a:rPr lang="en-US" altLang="zh-CN" dirty="0"/>
              <a:t>• </a:t>
            </a:r>
            <a:r>
              <a:rPr lang="zh-CN" altLang="en-US" dirty="0"/>
              <a:t>及时释放不再使用的对象，特别是</a:t>
            </a:r>
            <a:r>
              <a:rPr lang="en-US" altLang="zh-CN" dirty="0"/>
              <a:t>Canvas</a:t>
            </a:r>
            <a:r>
              <a:rPr lang="zh-CN" altLang="en-US" dirty="0"/>
              <a:t>、</a:t>
            </a:r>
            <a:r>
              <a:rPr lang="en-US" altLang="zh-CN" dirty="0"/>
              <a:t>Image</a:t>
            </a:r>
            <a:r>
              <a:rPr lang="zh-CN" altLang="en-US" dirty="0"/>
              <a:t>类对象 </a:t>
            </a:r>
            <a:r>
              <a:rPr lang="en-US" altLang="zh-CN" dirty="0"/>
              <a:t>• </a:t>
            </a:r>
            <a:r>
              <a:rPr lang="zh-CN" altLang="en-US" dirty="0"/>
              <a:t>每局结算时 </a:t>
            </a:r>
            <a:r>
              <a:rPr lang="en-US" altLang="zh-CN" dirty="0" err="1"/>
              <a:t>wx.triggerGC</a:t>
            </a:r>
            <a:r>
              <a:rPr lang="en-US" altLang="zh-CN" dirty="0"/>
              <a:t>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dirty="0" err="1"/>
              <a:t>wx.getPerformance</a:t>
            </a:r>
            <a:r>
              <a:rPr lang="en-US" altLang="zh-CN" dirty="0"/>
              <a:t>().now() </a:t>
            </a:r>
            <a:r>
              <a:rPr lang="zh-CN" altLang="en-US" dirty="0"/>
              <a:t>实现差异 </a:t>
            </a:r>
            <a:r>
              <a:rPr lang="en-US" altLang="zh-CN" dirty="0"/>
              <a:t>• </a:t>
            </a:r>
            <a:r>
              <a:rPr lang="zh-CN" altLang="en-US" dirty="0"/>
              <a:t>返回以微秒而不是毫秒为单位的时间戳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可以</a:t>
            </a:r>
            <a:r>
              <a:rPr lang="zh-CN" altLang="en-US" dirty="0"/>
              <a:t>异步处理的任务放到独立线程的</a:t>
            </a:r>
            <a:r>
              <a:rPr lang="en-US" altLang="zh-CN" dirty="0" smtClean="0"/>
              <a:t>worker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缓存类型 </a:t>
            </a:r>
            <a:endParaRPr lang="en-US" altLang="zh-CN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数据缓存：</a:t>
            </a:r>
            <a:r>
              <a:rPr lang="en-US" altLang="zh-CN" dirty="0"/>
              <a:t>10MB 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类</a:t>
            </a:r>
            <a:r>
              <a:rPr lang="en-US" altLang="zh-CN" dirty="0" err="1"/>
              <a:t>localStorage</a:t>
            </a:r>
            <a:r>
              <a:rPr lang="en-US" altLang="zh-CN" dirty="0"/>
              <a:t> </a:t>
            </a:r>
            <a:r>
              <a:rPr lang="zh-CN" altLang="en-US" dirty="0" smtClean="0"/>
              <a:t>文件</a:t>
            </a:r>
            <a:r>
              <a:rPr lang="zh-CN" altLang="en-US" dirty="0"/>
              <a:t>缓存：</a:t>
            </a:r>
            <a:r>
              <a:rPr lang="en-US" altLang="zh-CN" dirty="0"/>
              <a:t>50MB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对象缓存池，避免不断创建销毁对象新能消耗</a:t>
            </a:r>
            <a:endParaRPr lang="en-US" altLang="zh-CN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一局完成，销毁所有对象：</a:t>
            </a:r>
            <a:r>
              <a:rPr lang="en-US" altLang="zh-CN" dirty="0" err="1"/>
              <a:t>wx.triggerGC</a:t>
            </a:r>
            <a:r>
              <a:rPr lang="en-US" altLang="zh-CN" dirty="0"/>
              <a:t>(),</a:t>
            </a:r>
            <a:r>
              <a:rPr lang="zh-CN" altLang="en-US" dirty="0"/>
              <a:t>主动回收内存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94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1539707" y="1668199"/>
            <a:ext cx="10165568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减少渲染次数</a:t>
            </a:r>
            <a:endParaRPr lang="zh-CN" altLang="en-US" sz="1403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小程序小游戏开发分享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小游戏性能优化</a:t>
            </a:r>
            <a:endParaRPr lang="zh-CN" altLang="en-US" sz="1804" dirty="0"/>
          </a:p>
        </p:txBody>
      </p:sp>
      <p:sp>
        <p:nvSpPr>
          <p:cNvPr id="10" name="文本框 1"/>
          <p:cNvSpPr>
            <a:spLocks noChangeArrowheads="1"/>
          </p:cNvSpPr>
          <p:nvPr/>
        </p:nvSpPr>
        <p:spPr bwMode="auto">
          <a:xfrm>
            <a:off x="1539707" y="3222221"/>
            <a:ext cx="10165568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高实时性同步中，希望延时尽量低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>
            <a:spLocks noChangeArrowheads="1"/>
          </p:cNvSpPr>
          <p:nvPr/>
        </p:nvSpPr>
        <p:spPr bwMode="auto">
          <a:xfrm>
            <a:off x="1539707" y="3540343"/>
            <a:ext cx="10165568" cy="3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低实时性同步中，希望容错率尽量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渲染命令是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对底层图形绘制接口的调用，命令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执行绘制操作</a:t>
            </a:r>
            <a:endParaRPr lang="zh-CN" altLang="en-US" sz="1804" dirty="0"/>
          </a:p>
        </p:txBody>
      </p:sp>
      <p:sp>
        <p:nvSpPr>
          <p:cNvPr id="16" name="文本框 1"/>
          <p:cNvSpPr>
            <a:spLocks noChangeArrowheads="1"/>
          </p:cNvSpPr>
          <p:nvPr/>
        </p:nvSpPr>
        <p:spPr bwMode="auto">
          <a:xfrm>
            <a:off x="881196" y="2689369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后端设置经验分享</a:t>
            </a:r>
            <a:endParaRPr lang="zh-CN" altLang="en-US" sz="1804" dirty="0"/>
          </a:p>
        </p:txBody>
      </p:sp>
      <p:sp>
        <p:nvSpPr>
          <p:cNvPr id="19" name="文本框 1"/>
          <p:cNvSpPr>
            <a:spLocks noChangeArrowheads="1"/>
          </p:cNvSpPr>
          <p:nvPr/>
        </p:nvSpPr>
        <p:spPr bwMode="auto">
          <a:xfrm>
            <a:off x="1491384" y="3938069"/>
            <a:ext cx="10165568" cy="5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en-US" altLang="zh-CN" sz="1503" dirty="0" smtClean="0">
                <a:ea typeface="微软雅黑" panose="020B0503020204020204" pitchFamily="34" charset="-122"/>
              </a:rPr>
              <a:t>Ex</a:t>
            </a:r>
            <a:r>
              <a:rPr lang="zh-CN" altLang="en-US" sz="1503" dirty="0" smtClean="0">
                <a:ea typeface="微软雅黑" panose="020B0503020204020204" pitchFamily="34" charset="-122"/>
              </a:rPr>
              <a:t>：房间内的玩家，一个网络故障，其他人不需要等他可以继续玩，其恢复网络后直接或最新的一帧继续游戏；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围观游戏中，某一帧错误后，网络恢复从错误帧开始渲染数据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34287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72"/>
            <a:ext cx="12191999" cy="6857193"/>
          </a:xfrm>
          <a:prstGeom prst="rect">
            <a:avLst/>
          </a:prstGeom>
        </p:spPr>
      </p:pic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1539707" y="1668199"/>
            <a:ext cx="10165568" cy="3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3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公众菜单设置小程序商城入口  </a:t>
            </a:r>
            <a:endParaRPr lang="zh-CN" altLang="en-US" sz="1403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小程序运维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"/>
          <p:cNvSpPr>
            <a:spLocks noChangeArrowheads="1"/>
          </p:cNvSpPr>
          <p:nvPr/>
        </p:nvSpPr>
        <p:spPr bwMode="auto">
          <a:xfrm>
            <a:off x="1539707" y="1986321"/>
            <a:ext cx="10165568" cy="31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 smtClean="0">
                <a:ea typeface="微软雅黑" panose="020B0503020204020204" pitchFamily="34" charset="-122"/>
              </a:rPr>
              <a:t>公众号文章添加小程序广告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2" name="文本框 1"/>
          <p:cNvSpPr>
            <a:spLocks noChangeArrowheads="1"/>
          </p:cNvSpPr>
          <p:nvPr/>
        </p:nvSpPr>
        <p:spPr bwMode="auto">
          <a:xfrm>
            <a:off x="1539707" y="3222221"/>
            <a:ext cx="10165568" cy="3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扫码领区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>
            <a:spLocks noChangeArrowheads="1"/>
          </p:cNvSpPr>
          <p:nvPr/>
        </p:nvSpPr>
        <p:spPr bwMode="auto">
          <a:xfrm>
            <a:off x="1539707" y="3540343"/>
            <a:ext cx="10165568" cy="3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浏览消费、服务需求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4" name="文本框 1"/>
          <p:cNvSpPr>
            <a:spLocks noChangeArrowheads="1"/>
          </p:cNvSpPr>
          <p:nvPr/>
        </p:nvSpPr>
        <p:spPr bwMode="auto">
          <a:xfrm>
            <a:off x="1596969" y="4707848"/>
            <a:ext cx="10165568" cy="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流量</a:t>
            </a: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596969" y="5027560"/>
            <a:ext cx="10165568" cy="3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效果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>
            <a:spLocks noChangeArrowheads="1"/>
          </p:cNvSpPr>
          <p:nvPr/>
        </p:nvSpPr>
        <p:spPr bwMode="auto">
          <a:xfrm>
            <a:off x="1596969" y="5345682"/>
            <a:ext cx="10165568" cy="31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 marL="2857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ü"/>
            </a:pPr>
            <a:r>
              <a:rPr lang="zh-CN" altLang="en-US" sz="1403" dirty="0">
                <a:ea typeface="微软雅黑" panose="020B0503020204020204" pitchFamily="34" charset="-122"/>
              </a:rPr>
              <a:t> </a:t>
            </a:r>
            <a:r>
              <a:rPr lang="zh-CN" altLang="en-US" sz="1403" dirty="0" smtClean="0">
                <a:ea typeface="微软雅黑" panose="020B0503020204020204" pitchFamily="34" charset="-122"/>
              </a:rPr>
              <a:t>用户生命周期价值</a:t>
            </a:r>
            <a:endParaRPr lang="zh-CN" altLang="en-US" sz="1403" dirty="0">
              <a:ea typeface="微软雅黑" panose="020B0503020204020204" pitchFamily="34" charset="-122"/>
            </a:endParaRP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881196" y="1205332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小程序：从阅读到交易</a:t>
            </a:r>
            <a:endParaRPr lang="zh-CN" altLang="en-US" sz="1804" dirty="0"/>
          </a:p>
        </p:txBody>
      </p:sp>
      <p:sp>
        <p:nvSpPr>
          <p:cNvPr id="18" name="文本框 1"/>
          <p:cNvSpPr>
            <a:spLocks noChangeArrowheads="1"/>
          </p:cNvSpPr>
          <p:nvPr/>
        </p:nvSpPr>
        <p:spPr bwMode="auto">
          <a:xfrm>
            <a:off x="881196" y="2689369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 smtClean="0">
                <a:ea typeface="微软雅黑" panose="020B0503020204020204" pitchFamily="34" charset="-122"/>
              </a:rPr>
              <a:t>门店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+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小程序：场景引导，从展示到互动</a:t>
            </a:r>
            <a:endParaRPr lang="zh-CN" altLang="en-US" sz="1804" dirty="0"/>
          </a:p>
        </p:txBody>
      </p:sp>
      <p:sp>
        <p:nvSpPr>
          <p:cNvPr id="19" name="文本框 1"/>
          <p:cNvSpPr>
            <a:spLocks noChangeArrowheads="1"/>
          </p:cNvSpPr>
          <p:nvPr/>
        </p:nvSpPr>
        <p:spPr bwMode="auto">
          <a:xfrm>
            <a:off x="881196" y="4316559"/>
            <a:ext cx="10165568" cy="3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4" dirty="0">
                <a:ea typeface="微软雅黑" panose="020B0503020204020204" pitchFamily="34" charset="-122"/>
              </a:rPr>
              <a:t> 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数据化经营：用户可识别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&gt;&gt;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渠道可达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&gt;&gt;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转化</a:t>
            </a:r>
            <a:r>
              <a:rPr lang="en-US" altLang="zh-CN" sz="1804" dirty="0" smtClean="0">
                <a:ea typeface="微软雅黑" panose="020B0503020204020204" pitchFamily="34" charset="-122"/>
              </a:rPr>
              <a:t>&gt;&gt;</a:t>
            </a:r>
            <a:r>
              <a:rPr lang="zh-CN" altLang="en-US" sz="1804" dirty="0" smtClean="0">
                <a:ea typeface="微软雅黑" panose="020B0503020204020204" pitchFamily="34" charset="-122"/>
              </a:rPr>
              <a:t>回流</a:t>
            </a:r>
            <a:endParaRPr lang="zh-CN" altLang="en-US" sz="1804" dirty="0"/>
          </a:p>
        </p:txBody>
      </p:sp>
    </p:spTree>
    <p:extLst>
      <p:ext uri="{BB962C8B-B14F-4D97-AF65-F5344CB8AC3E}">
        <p14:creationId xmlns:p14="http://schemas.microsoft.com/office/powerpoint/2010/main" val="355712782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9" grpId="0"/>
      <p:bldP spid="11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64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小程序小游戏开发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</a:t>
            </a: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6582" y="963363"/>
            <a:ext cx="340537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2018</a:t>
            </a:r>
            <a:r>
              <a:rPr lang="zh-CN" altLang="en-US" dirty="0"/>
              <a:t>下半年，将致力于</a:t>
            </a:r>
            <a:r>
              <a:rPr lang="zh-CN" altLang="en-US" dirty="0">
                <a:solidFill>
                  <a:srgbClr val="FF0000"/>
                </a:solidFill>
              </a:rPr>
              <a:t>降低小程序的开发门槛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zh-CN" altLang="en-US" dirty="0"/>
              <a:t>增强自定义组件能力</a:t>
            </a:r>
            <a:r>
              <a:rPr lang="zh-CN" altLang="en-US" dirty="0" smtClean="0"/>
              <a:t>，支持</a:t>
            </a:r>
            <a:r>
              <a:rPr lang="en-US" altLang="zh-CN" dirty="0" err="1"/>
              <a:t>npm</a:t>
            </a:r>
            <a:r>
              <a:rPr lang="zh-CN" altLang="en-US" dirty="0"/>
              <a:t>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提供</a:t>
            </a:r>
            <a:r>
              <a:rPr lang="zh-CN" altLang="en-US" dirty="0"/>
              <a:t>包括体验评分、支持无障碍、原生组件同层渲染等更好的小程序体验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还</a:t>
            </a:r>
            <a:r>
              <a:rPr lang="zh-CN" altLang="en-US" dirty="0"/>
              <a:t>将持续对小程序能力更新迭代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小</a:t>
            </a:r>
            <a:r>
              <a:rPr lang="zh-CN" altLang="en-US" dirty="0"/>
              <a:t>程序持续优化开发工具 ，即将推出</a:t>
            </a:r>
            <a:r>
              <a:rPr lang="zh-CN" altLang="en-US" dirty="0">
                <a:solidFill>
                  <a:srgbClr val="FF0000"/>
                </a:solidFill>
              </a:rPr>
              <a:t>小程序云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可视化编程</a:t>
            </a:r>
            <a:r>
              <a:rPr lang="zh-CN" altLang="en-US" dirty="0"/>
              <a:t>等新功能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同时</a:t>
            </a:r>
            <a:r>
              <a:rPr lang="zh-CN" altLang="en-US" dirty="0"/>
              <a:t>会全力构建开发者社区，与广大开发者一起打造更健康的小程序开发生态体系。</a:t>
            </a:r>
          </a:p>
          <a:p>
            <a:endParaRPr lang="zh-CN" altLang="en-US" dirty="0"/>
          </a:p>
          <a:p>
            <a:r>
              <a:rPr lang="zh-CN" altLang="en-US" dirty="0" smtClean="0"/>
              <a:t>将</a:t>
            </a:r>
            <a:r>
              <a:rPr lang="zh-CN" altLang="en-US" dirty="0">
                <a:solidFill>
                  <a:srgbClr val="FF0000"/>
                </a:solidFill>
              </a:rPr>
              <a:t>优化启动加载性能以及渲染性能</a:t>
            </a:r>
            <a:r>
              <a:rPr lang="zh-CN" altLang="en-US" dirty="0"/>
              <a:t>，助力开发者更好地开发小程序。</a:t>
            </a:r>
          </a:p>
          <a:p>
            <a:endParaRPr lang="zh-CN" altLang="en-US" dirty="0"/>
          </a:p>
          <a:p>
            <a:r>
              <a:rPr lang="zh-CN" altLang="en-US" dirty="0" smtClean="0"/>
              <a:t>作为</a:t>
            </a:r>
            <a:r>
              <a:rPr lang="zh-CN" altLang="en-US" dirty="0"/>
              <a:t>“小程序数据开发助手”的开发人员，从前端小白到完整开发一款小程序并不是一件很难的事情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完善</a:t>
            </a:r>
            <a:r>
              <a:rPr lang="zh-CN" altLang="en-US" dirty="0"/>
              <a:t>的文档、高度封装的组件及</a:t>
            </a:r>
            <a:r>
              <a:rPr lang="en-US" altLang="zh-CN" dirty="0"/>
              <a:t>API</a:t>
            </a:r>
            <a:r>
              <a:rPr lang="zh-CN" altLang="en-US" dirty="0"/>
              <a:t>能</a:t>
            </a:r>
            <a:r>
              <a:rPr lang="zh-CN" altLang="en-US" dirty="0">
                <a:solidFill>
                  <a:srgbClr val="FF0000"/>
                </a:solidFill>
              </a:rPr>
              <a:t>降低开发成本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没有</a:t>
            </a:r>
            <a:r>
              <a:rPr lang="zh-CN" altLang="en-US" dirty="0"/>
              <a:t>历史版本包袱，可以支持产品快速迭代快速试错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自</a:t>
            </a:r>
            <a:r>
              <a:rPr lang="zh-CN" altLang="en-US" dirty="0"/>
              <a:t>带的数据分析能力可支持日常运营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自定义</a:t>
            </a:r>
            <a:r>
              <a:rPr lang="zh-CN" altLang="en-US" dirty="0"/>
              <a:t>组件以及插件会进一步减少开发工作量。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50" y="4552293"/>
            <a:ext cx="4734524" cy="19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微信公众平台（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mp.weixin.qq.com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264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微信公众号开发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500" dirty="0" smtClean="0"/>
              <a:t>公众号类型决定接口权限：</a:t>
            </a:r>
            <a:r>
              <a:rPr lang="zh-CN" altLang="en-US" sz="1500" dirty="0" smtClean="0">
                <a:hlinkClick r:id="rId3"/>
              </a:rPr>
              <a:t>接口权限</a:t>
            </a:r>
            <a:r>
              <a:rPr lang="zh-CN" altLang="en-US" sz="1500" dirty="0" smtClean="0"/>
              <a:t>；</a:t>
            </a:r>
            <a:endParaRPr lang="en-US" altLang="zh-CN" sz="15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通过</a:t>
            </a:r>
            <a:r>
              <a:rPr lang="en-US" altLang="zh-CN" sz="1600" dirty="0"/>
              <a:t>API</a:t>
            </a:r>
            <a:r>
              <a:rPr lang="zh-CN" altLang="en-US" sz="1600" dirty="0"/>
              <a:t>实现部分接口功能</a:t>
            </a:r>
            <a:endParaRPr lang="en-US" altLang="zh-CN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公众账号示例：</a:t>
            </a:r>
            <a:r>
              <a:rPr lang="en-US" altLang="zh-CN" dirty="0" smtClean="0">
                <a:hlinkClick r:id="rId4"/>
              </a:rPr>
              <a:t>fanxunweizhan@163.com</a:t>
            </a:r>
            <a:endParaRPr lang="en-US" altLang="zh-CN" sz="1400" dirty="0"/>
          </a:p>
          <a:p>
            <a:pPr lvl="1">
              <a:lnSpc>
                <a:spcPct val="200000"/>
              </a:lnSpc>
            </a:pPr>
            <a:endParaRPr lang="en-US" altLang="zh-CN" dirty="0" smtClean="0"/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1060111" y="3174756"/>
            <a:ext cx="10165568" cy="147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微信网页开发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500" dirty="0" smtClean="0"/>
              <a:t>微信网页授权：</a:t>
            </a:r>
            <a:r>
              <a:rPr lang="zh-CN" altLang="en-US" sz="1500" dirty="0" smtClean="0">
                <a:hlinkClick r:id="rId5"/>
              </a:rPr>
              <a:t>获取用户基本信息</a:t>
            </a:r>
            <a:r>
              <a:rPr lang="zh-CN" altLang="en-US" sz="1500" dirty="0" smtClean="0"/>
              <a:t> </a:t>
            </a:r>
            <a:endParaRPr lang="en-US" altLang="zh-CN" sz="15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微信</a:t>
            </a:r>
            <a:r>
              <a:rPr lang="en-US" altLang="zh-CN" sz="1400" dirty="0" smtClean="0"/>
              <a:t>JS-SDK</a:t>
            </a:r>
            <a:r>
              <a:rPr lang="zh-CN" altLang="en-US" sz="1400" dirty="0" smtClean="0"/>
              <a:t>：</a:t>
            </a:r>
            <a:r>
              <a:rPr lang="zh-CN" altLang="en-US" sz="1400" dirty="0" smtClean="0">
                <a:hlinkClick r:id="rId6"/>
              </a:rPr>
              <a:t>附加给网页一</a:t>
            </a:r>
            <a:r>
              <a:rPr lang="zh-CN" altLang="en-US" sz="1400" dirty="0">
                <a:hlinkClick r:id="rId6"/>
              </a:rPr>
              <a:t>些微信平台所提供的一些</a:t>
            </a:r>
            <a:r>
              <a:rPr lang="zh-CN" altLang="en-US" sz="1400" dirty="0" smtClean="0">
                <a:hlinkClick r:id="rId6"/>
              </a:rPr>
              <a:t>功能</a:t>
            </a:r>
            <a:endParaRPr lang="en-US" altLang="zh-CN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6227" y="266625"/>
            <a:ext cx="2831532" cy="43854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891" y="956164"/>
            <a:ext cx="2562102" cy="4553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52" y="2079470"/>
            <a:ext cx="2434629" cy="36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55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梵讯小程序开发一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58084"/>
            <a:ext cx="10165568" cy="482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可以出一个小程序版本的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梵讯大学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9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小程序：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梵讯大学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vs【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微信公开课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大学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】vs【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信公开课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同名公众号无缝对接同名小程序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核心功能：预约线上课程；梵讯大学；查看自己电子证书；排名；优秀案例分享；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给客户先传达小程序概念的存在及梵讯内部已经使用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讯用户营销时多一个流量入口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讯大学公开课报名位置固定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电子证书增加用户粘性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营销活动的小程序的一个流量入口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更友好的转发体验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4" dirty="0"/>
          </a:p>
        </p:txBody>
      </p:sp>
    </p:spTree>
    <p:extLst>
      <p:ext uri="{BB962C8B-B14F-4D97-AF65-F5344CB8AC3E}">
        <p14:creationId xmlns:p14="http://schemas.microsoft.com/office/powerpoint/2010/main" val="379941918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55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梵讯小程序开发二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58084"/>
            <a:ext cx="10165568" cy="43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简约版本的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手机梵讯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程序跨平台及快读迭代能力，故上线快及成本低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思路</a:t>
            </a:r>
            <a:r>
              <a:rPr lang="zh-CN" altLang="en-US" sz="19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lang="en-US" altLang="zh-CN" sz="1904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用户登录手机梵讯账号；可以查看门店及通讯录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可以快速录入房源客源信息；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查看自己消息及委托信息；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公众账号无缝对接经纪人版本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查看自己分享，委托，房源，信用积分变化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查看自己带看形成及客户合同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查看自己的专属二维码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微站专属分享二维码直接发送给微信好友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意义：提高客户小程序认知，为微站埋下伏笔，粘性的手机梵讯用户，提高客户手机梵讯活跃度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endParaRPr lang="en-US" altLang="zh-CN" sz="1904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94620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55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梵讯小程序开发三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1258084"/>
            <a:ext cx="10165568" cy="330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微站小程序</a:t>
            </a:r>
            <a:r>
              <a:rPr lang="en-US" altLang="zh-CN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2.0】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企业网站扫一扫手机看房，登录后直接收藏到个人中心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集成一系列营销组件（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3"/>
              </a:rPr>
              <a:t>h5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3"/>
              </a:rPr>
              <a:t>或者小程序组件，老虎机；九宫格大转盘；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缓存数据，离线可以显示首屏数据；获取到数据后再更新试图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客户公众号菜单设置添加小程序关联（代码？）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引导已开通小程序的客户在公号文章内推广自己的小程序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引导用户：扫码关注公号；共号关联小程序；引导客户使用小程序浏览房源；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 </a:t>
            </a:r>
            <a:r>
              <a:rPr lang="zh-CN" altLang="en-US" sz="1400" dirty="0"/>
              <a:t>微站页面模板化，用户可以自定义自己的页面布局及</a:t>
            </a:r>
            <a:r>
              <a:rPr lang="zh-CN" altLang="en-US" sz="1400" dirty="0" smtClean="0"/>
              <a:t>排版（小程序组件化开发启发）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endParaRPr lang="en-US" altLang="zh-CN" sz="1904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81364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50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梵讯产品？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897599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一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个功能上线后，不是结束，而是开始</a:t>
            </a:r>
            <a:endParaRPr lang="zh-CN" altLang="en-US" sz="1400" dirty="0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822581" y="2588650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每个版本有一个核心功能；在官方账号发送更新日志；每个版本有核心亮点给客户惊喜</a:t>
            </a:r>
            <a:endParaRPr lang="zh-CN" altLang="en-US" sz="1400" dirty="0"/>
          </a:p>
        </p:txBody>
      </p:sp>
      <p:sp>
        <p:nvSpPr>
          <p:cNvPr id="8" name="文本框 1"/>
          <p:cNvSpPr>
            <a:spLocks noChangeArrowheads="1"/>
          </p:cNvSpPr>
          <p:nvPr/>
        </p:nvSpPr>
        <p:spPr bwMode="auto">
          <a:xfrm>
            <a:off x="825513" y="1984918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用户买点数据的分析及提出产品优化，快速上线不管迭代</a:t>
            </a:r>
            <a:endParaRPr lang="zh-CN" altLang="en-US" sz="1400" dirty="0"/>
          </a:p>
        </p:txBody>
      </p:sp>
      <p:sp>
        <p:nvSpPr>
          <p:cNvPr id="9" name="文本框 1"/>
          <p:cNvSpPr>
            <a:spLocks noChangeArrowheads="1"/>
          </p:cNvSpPr>
          <p:nvPr/>
        </p:nvSpPr>
        <p:spPr bwMode="auto">
          <a:xfrm>
            <a:off x="784483" y="3095674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每次梵讯大学后，可以给客户讲我们梵讯未来的产品规划给他们带来的价值</a:t>
            </a:r>
            <a:endParaRPr lang="zh-CN" altLang="en-US" sz="1400" dirty="0"/>
          </a:p>
        </p:txBody>
      </p:sp>
      <p:sp>
        <p:nvSpPr>
          <p:cNvPr id="10" name="文本框 1"/>
          <p:cNvSpPr>
            <a:spLocks noChangeArrowheads="1"/>
          </p:cNvSpPr>
          <p:nvPr/>
        </p:nvSpPr>
        <p:spPr bwMode="auto">
          <a:xfrm>
            <a:off x="884129" y="3652521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梵讯大学可以邀请比较好梵讯粉丝讲梵讯给他们带来的价值及分享</a:t>
            </a:r>
            <a:endParaRPr lang="zh-CN" altLang="en-US" sz="1400" dirty="0"/>
          </a:p>
        </p:txBody>
      </p:sp>
      <p:sp>
        <p:nvSpPr>
          <p:cNvPr id="11" name="文本框 1"/>
          <p:cNvSpPr>
            <a:spLocks noChangeArrowheads="1"/>
          </p:cNvSpPr>
          <p:nvPr/>
        </p:nvSpPr>
        <p:spPr bwMode="auto">
          <a:xfrm>
            <a:off x="807929" y="1378245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设计产品时，不要把操作频率不同功能简单的并列在一起</a:t>
            </a:r>
            <a:endParaRPr lang="zh-CN" altLang="en-US" sz="1400" dirty="0"/>
          </a:p>
        </p:txBody>
      </p:sp>
      <p:sp>
        <p:nvSpPr>
          <p:cNvPr id="12" name="文本框 1"/>
          <p:cNvSpPr>
            <a:spLocks noChangeArrowheads="1"/>
          </p:cNvSpPr>
          <p:nvPr/>
        </p:nvSpPr>
        <p:spPr bwMode="auto">
          <a:xfrm>
            <a:off x="989635" y="4285565"/>
            <a:ext cx="10165568" cy="41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腾讯会去主动找大企业谈合作和支持，来推广自己的产品平台，可借鉴？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184793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345"/>
            <a:ext cx="12191999" cy="6857193"/>
          </a:xfrm>
          <a:prstGeom prst="rect">
            <a:avLst/>
          </a:prstGeom>
        </p:spPr>
      </p:pic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50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 </a:t>
            </a:r>
            <a:r>
              <a:rPr lang="en-US" altLang="zh-CN" sz="2004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jacky</a:t>
            </a:r>
            <a:endParaRPr lang="en-US" altLang="zh-CN" sz="2004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881196" y="897599"/>
            <a:ext cx="10165568" cy="180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开拓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了眼界，知道了微信团队开发和产品经理的气场</a:t>
            </a:r>
            <a:endParaRPr lang="en-US" altLang="zh-CN" sz="1804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任何一个微信团队人员都是，随便面对千人场不怯场轻松应对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就算紧张也可以不出错的，有理有条的完成自己的使命，敬佩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腾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讯这种公开课讲师都是轮流上场，非指定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了解了腾讯是如何推广自己的产品平台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非常的积极互动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开发者和合作商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16012" y="2861214"/>
            <a:ext cx="10165568" cy="277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积累</a:t>
            </a:r>
            <a:r>
              <a:rPr lang="zh-CN" altLang="en-US" sz="1804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了行业人脉和圈子</a:t>
            </a:r>
            <a:endParaRPr lang="en-US" altLang="zh-CN" sz="1804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认识了几个微信团队研发，产品和运营人员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认识了行研内的小程序开发者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研发场官方运营群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遇见问题可以直接反馈给官方，目前官方响应及时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遇见开发问题可以在官方群求助，比社区回应及时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关注官方群其他人问题，预先学习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群内会发布微信及平台升级通知（目前会）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08944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8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(open.weixin.qq.com)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270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1.</a:t>
            </a:r>
            <a:r>
              <a:rPr lang="zh-CN" altLang="en-US" dirty="0"/>
              <a:t>移动应用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2</a:t>
            </a:r>
            <a:r>
              <a:rPr lang="zh-CN" altLang="en-US" dirty="0" smtClean="0"/>
              <a:t>网站应用开发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3</a:t>
            </a:r>
            <a:r>
              <a:rPr lang="zh-CN" altLang="en-US" dirty="0" smtClean="0"/>
              <a:t>公众账号开发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4</a:t>
            </a:r>
            <a:r>
              <a:rPr lang="zh-CN" altLang="en-US" dirty="0" smtClean="0"/>
              <a:t>第三方平台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账号：</a:t>
            </a:r>
            <a:r>
              <a:rPr lang="en-US" altLang="zh-CN" dirty="0" smtClean="0">
                <a:hlinkClick r:id="rId3"/>
              </a:rPr>
              <a:t>shiyi@fooww.com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638913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重要概念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492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主体类型：</a:t>
            </a:r>
            <a:r>
              <a:rPr lang="zh-CN" altLang="en-US" sz="1400" dirty="0" smtClean="0">
                <a:solidFill>
                  <a:srgbClr val="00B050"/>
                </a:solidFill>
              </a:rPr>
              <a:t>个人，企业</a:t>
            </a:r>
            <a:r>
              <a:rPr lang="zh-CN" altLang="en-US" sz="1400" dirty="0" smtClean="0"/>
              <a:t>，媒体，政府，其他；同主体资质</a:t>
            </a:r>
            <a:r>
              <a:rPr lang="zh-CN" altLang="en-US" sz="1400" dirty="0" smtClean="0"/>
              <a:t>账号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何为第三方平台？通过接口实现用户数据在第三方数据里的增删改</a:t>
            </a:r>
            <a:r>
              <a:rPr lang="zh-CN" altLang="en-US" sz="1400" dirty="0" smtClean="0"/>
              <a:t>查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err="1" smtClean="0"/>
              <a:t>OpenID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UnionID</a:t>
            </a:r>
            <a:r>
              <a:rPr lang="zh-CN" altLang="en-US" sz="1200" dirty="0" smtClean="0"/>
              <a:t>：</a:t>
            </a:r>
            <a:r>
              <a:rPr lang="zh-CN" altLang="en-US" sz="1400" dirty="0"/>
              <a:t>获取用户基本信息</a:t>
            </a:r>
            <a:r>
              <a:rPr lang="en-US" altLang="zh-CN" sz="1400" dirty="0"/>
              <a:t>(</a:t>
            </a:r>
            <a:r>
              <a:rPr lang="en-US" altLang="zh-CN" sz="1400" dirty="0">
                <a:hlinkClick r:id="rId3"/>
              </a:rPr>
              <a:t>UnionID</a:t>
            </a:r>
            <a:r>
              <a:rPr lang="zh-CN" altLang="en-US" sz="1400" dirty="0">
                <a:hlinkClick r:id="rId3"/>
              </a:rPr>
              <a:t>机制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，同开放平台下用户身份的唯一性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域名限制下的代理思维模式：把一个核心的功能交给一个入口去</a:t>
            </a:r>
            <a:r>
              <a:rPr lang="zh-CN" altLang="en-US" sz="1400" dirty="0" smtClean="0"/>
              <a:t>实现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hlinkClick r:id="rId4"/>
              </a:rPr>
              <a:t>第三</a:t>
            </a:r>
            <a:r>
              <a:rPr lang="zh-CN" altLang="en-US" sz="1400" dirty="0">
                <a:hlinkClick r:id="rId4"/>
              </a:rPr>
              <a:t>方平台的权限集</a:t>
            </a:r>
            <a:r>
              <a:rPr lang="zh-CN" altLang="en-US" sz="1400" dirty="0" smtClean="0"/>
              <a:t>：开放平台申请权限</a:t>
            </a:r>
            <a:r>
              <a:rPr lang="en-US" altLang="zh-CN" sz="1400" dirty="0" smtClean="0"/>
              <a:t>&gt;=</a:t>
            </a:r>
            <a:r>
              <a:rPr lang="zh-CN" altLang="en-US" sz="1400" dirty="0" smtClean="0"/>
              <a:t>公众号或小程序</a:t>
            </a:r>
            <a:r>
              <a:rPr lang="en-US" altLang="zh-CN" sz="1400" dirty="0" smtClean="0"/>
              <a:t>(</a:t>
            </a:r>
            <a:r>
              <a:rPr lang="zh-CN" altLang="en-US" sz="1400" dirty="0" smtClean="0">
                <a:solidFill>
                  <a:srgbClr val="00B050"/>
                </a:solidFill>
              </a:rPr>
              <a:t>互斥权限集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授权选择权限集</a:t>
            </a:r>
            <a:endParaRPr lang="en-US" altLang="zh-CN" sz="1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 smtClean="0"/>
              <a:t>access_token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1500" dirty="0" smtClean="0"/>
              <a:t>非授权获取：</a:t>
            </a:r>
            <a:r>
              <a:rPr lang="zh-CN" altLang="en-US" sz="1500" dirty="0" smtClean="0">
                <a:solidFill>
                  <a:srgbClr val="00B050"/>
                </a:solidFill>
              </a:rPr>
              <a:t>公众号开发者</a:t>
            </a:r>
            <a:r>
              <a:rPr lang="zh-CN" altLang="en-US" sz="1500" dirty="0" smtClean="0"/>
              <a:t>通过</a:t>
            </a:r>
            <a:r>
              <a:rPr lang="en-US" altLang="zh-CN" sz="1500" dirty="0" err="1" smtClean="0"/>
              <a:t>appid</a:t>
            </a:r>
            <a:r>
              <a:rPr lang="zh-CN" altLang="en-US" sz="1500" dirty="0" smtClean="0"/>
              <a:t>和</a:t>
            </a:r>
            <a:r>
              <a:rPr lang="en-US" altLang="zh-CN" sz="1500" dirty="0" smtClean="0"/>
              <a:t>secret</a:t>
            </a:r>
            <a:r>
              <a:rPr lang="zh-CN" altLang="en-US" sz="1500" dirty="0" smtClean="0"/>
              <a:t>获取</a:t>
            </a:r>
            <a:r>
              <a:rPr lang="en-US" altLang="zh-CN" sz="1000" dirty="0" smtClean="0">
                <a:hlinkClick r:id="rId5"/>
              </a:rPr>
              <a:t>https</a:t>
            </a:r>
            <a:r>
              <a:rPr lang="en-US" altLang="zh-CN" sz="1000" dirty="0">
                <a:hlinkClick r:id="rId5"/>
              </a:rPr>
              <a:t>://api.weixin.qq.com/cgiin/token?grant_type=client_credential&amp;appid=APPID&amp;secret=APPSECRET</a:t>
            </a:r>
            <a:r>
              <a:rPr lang="zh-CN" altLang="en-US" sz="1000" dirty="0">
                <a:hlinkClick r:id="rId5"/>
              </a:rPr>
              <a:t>；</a:t>
            </a:r>
            <a:r>
              <a:rPr lang="en-US" altLang="zh-CN" sz="1000" dirty="0">
                <a:hlinkClick r:id="rId5"/>
              </a:rPr>
              <a:t>7200</a:t>
            </a:r>
            <a:r>
              <a:rPr lang="en-US" altLang="zh-CN" sz="1200" dirty="0">
                <a:hlinkClick r:id="rId5"/>
              </a:rPr>
              <a:t>s</a:t>
            </a:r>
            <a:r>
              <a:rPr lang="en-US" altLang="zh-CN" sz="1500" dirty="0" smtClean="0"/>
              <a:t>;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500" dirty="0" smtClean="0"/>
              <a:t>授权获取：</a:t>
            </a:r>
            <a:r>
              <a:rPr lang="zh-CN" altLang="en-US" sz="1500" dirty="0" smtClean="0">
                <a:solidFill>
                  <a:srgbClr val="00B050"/>
                </a:solidFill>
              </a:rPr>
              <a:t>开放平台开发者</a:t>
            </a:r>
            <a:r>
              <a:rPr lang="zh-CN" altLang="en-US" sz="1500" dirty="0" smtClean="0"/>
              <a:t>授权给第三方平台后，返回</a:t>
            </a:r>
            <a:r>
              <a:rPr lang="en-US" altLang="zh-CN" sz="1500" dirty="0" smtClean="0"/>
              <a:t>ticket</a:t>
            </a:r>
            <a:r>
              <a:rPr lang="zh-CN" altLang="en-US" sz="1500" dirty="0" smtClean="0"/>
              <a:t>，由第三方平台通过</a:t>
            </a:r>
            <a:r>
              <a:rPr lang="en-US" altLang="zh-CN" sz="1500" dirty="0" smtClean="0"/>
              <a:t>ticket</a:t>
            </a:r>
            <a:r>
              <a:rPr lang="zh-CN" altLang="en-US" sz="1500" dirty="0" smtClean="0"/>
              <a:t>获取</a:t>
            </a:r>
            <a:endParaRPr lang="en-US" altLang="zh-CN" sz="1500" dirty="0" smtClean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500" dirty="0" smtClean="0"/>
              <a:t>调用公众号开发</a:t>
            </a:r>
            <a:r>
              <a:rPr lang="en-US" altLang="zh-CN" sz="1500" dirty="0" err="1" smtClean="0"/>
              <a:t>api</a:t>
            </a:r>
            <a:r>
              <a:rPr lang="zh-CN" altLang="en-US" sz="1500" dirty="0" smtClean="0"/>
              <a:t>必要参数</a:t>
            </a:r>
            <a:endParaRPr lang="en-US" altLang="zh-CN" sz="1500" dirty="0" smtClean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/>
              <a:t>7200s</a:t>
            </a:r>
            <a:r>
              <a:rPr lang="zh-CN" altLang="en-US" sz="1400" dirty="0"/>
              <a:t>后过期；需要自动刷新</a:t>
            </a:r>
            <a:r>
              <a:rPr lang="en-US" altLang="zh-CN" sz="1400" dirty="0"/>
              <a:t>token</a:t>
            </a:r>
          </a:p>
          <a:p>
            <a:pPr>
              <a:lnSpc>
                <a:spcPct val="200000"/>
              </a:lnSpc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13190645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172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hlinkClick r:id="rId3"/>
              </a:rPr>
              <a:t>移动</a:t>
            </a:r>
            <a:r>
              <a:rPr lang="zh-CN" altLang="en-US" dirty="0">
                <a:hlinkClick r:id="rId3"/>
              </a:rPr>
              <a:t>应用</a:t>
            </a:r>
            <a:r>
              <a:rPr lang="zh-CN" altLang="en-US" dirty="0" smtClean="0">
                <a:hlinkClick r:id="rId3"/>
              </a:rPr>
              <a:t>开发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接</a:t>
            </a:r>
            <a:r>
              <a:rPr lang="zh-CN" altLang="en-US" dirty="0"/>
              <a:t>入微信开放平台，让你的移动应用支持微信分享、微信收藏和微信支付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示例：手机梵讯分享到朋友圈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692" y="2827328"/>
            <a:ext cx="2099723" cy="36888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415" y="2827328"/>
            <a:ext cx="2048608" cy="36561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139" y="2827328"/>
            <a:ext cx="2048608" cy="36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227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hlinkClick r:id="rId3"/>
              </a:rPr>
              <a:t>网站应用开发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接入微信开放平台，</a:t>
            </a:r>
            <a:r>
              <a:rPr lang="zh-CN" altLang="en-US" dirty="0" smtClean="0"/>
              <a:t>让网站</a:t>
            </a:r>
            <a:r>
              <a:rPr lang="zh-CN" altLang="en-US" dirty="0"/>
              <a:t>支持使用微信帐号来登录，扫码登录</a:t>
            </a:r>
            <a:r>
              <a:rPr lang="zh-CN" altLang="en-US" dirty="0" smtClean="0"/>
              <a:t>模式</a:t>
            </a:r>
            <a:r>
              <a:rPr lang="en-US" altLang="zh-CN" dirty="0" smtClean="0"/>
              <a:t>,</a:t>
            </a:r>
            <a:r>
              <a:rPr lang="zh-CN" altLang="en-US" dirty="0" smtClean="0"/>
              <a:t>获取用户信息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示例：企业网站旗舰版登录 </a:t>
            </a:r>
            <a:r>
              <a:rPr lang="zh-CN" altLang="en-US" dirty="0" smtClean="0">
                <a:hlinkClick r:id="rId4"/>
              </a:rPr>
              <a:t>真房源真服务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564" y="2417884"/>
            <a:ext cx="3061645" cy="38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"/>
            <a:ext cx="12191999" cy="6857193"/>
          </a:xfrm>
          <a:prstGeom prst="rect">
            <a:avLst/>
          </a:prstGeom>
        </p:spPr>
      </p:pic>
      <p:sp>
        <p:nvSpPr>
          <p:cNvPr id="6" name="文本框 3"/>
          <p:cNvSpPr>
            <a:spLocks noChangeArrowheads="1"/>
          </p:cNvSpPr>
          <p:nvPr/>
        </p:nvSpPr>
        <p:spPr bwMode="auto">
          <a:xfrm>
            <a:off x="486726" y="408439"/>
            <a:ext cx="8185262" cy="4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信开发平台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微信开放平台</a:t>
            </a:r>
            <a:endParaRPr lang="zh-CN" altLang="en-US" sz="2000" dirty="0"/>
          </a:p>
        </p:txBody>
      </p:sp>
      <p:sp>
        <p:nvSpPr>
          <p:cNvPr id="15" name="文本框 1"/>
          <p:cNvSpPr>
            <a:spLocks noChangeArrowheads="1"/>
          </p:cNvSpPr>
          <p:nvPr/>
        </p:nvSpPr>
        <p:spPr bwMode="auto">
          <a:xfrm>
            <a:off x="1048387" y="956164"/>
            <a:ext cx="10165568" cy="28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2" rIns="91406" bIns="45702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hlinkClick r:id="rId3"/>
              </a:rPr>
              <a:t>公众账号开发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接入微信开放平台公众帐号开发，</a:t>
            </a:r>
            <a:r>
              <a:rPr lang="zh-CN" altLang="en-US" dirty="0" smtClean="0"/>
              <a:t>为微</a:t>
            </a:r>
            <a:r>
              <a:rPr lang="zh-CN" altLang="en-US" dirty="0"/>
              <a:t>信用户提供轻便的服务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作用：公众号绑定后，托管公众号，统一开放平台实现</a:t>
            </a:r>
            <a:r>
              <a:rPr lang="en-US" altLang="zh-CN" dirty="0" smtClean="0"/>
              <a:t>UnionID</a:t>
            </a:r>
            <a:r>
              <a:rPr lang="zh-CN" altLang="en-US" dirty="0" smtClean="0"/>
              <a:t>机制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示例：微站授权登录个人中心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988" y="2897193"/>
            <a:ext cx="2038824" cy="3625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064" y="2897193"/>
            <a:ext cx="2030833" cy="36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3346</Words>
  <Application>Microsoft Office PowerPoint</Application>
  <PresentationFormat>宽屏</PresentationFormat>
  <Paragraphs>357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yl</dc:creator>
  <cp:lastModifiedBy>Zhang yl</cp:lastModifiedBy>
  <cp:revision>539</cp:revision>
  <dcterms:created xsi:type="dcterms:W3CDTF">2018-07-13T01:46:42Z</dcterms:created>
  <dcterms:modified xsi:type="dcterms:W3CDTF">2018-07-20T06:30:26Z</dcterms:modified>
</cp:coreProperties>
</file>